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G" ContentType="video/unknown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456" r:id="rId2"/>
    <p:sldId id="889" r:id="rId3"/>
    <p:sldId id="1045" r:id="rId4"/>
    <p:sldId id="827" r:id="rId5"/>
    <p:sldId id="962" r:id="rId6"/>
    <p:sldId id="1049" r:id="rId7"/>
    <p:sldId id="958" r:id="rId8"/>
    <p:sldId id="997" r:id="rId9"/>
    <p:sldId id="998" r:id="rId10"/>
    <p:sldId id="1047" r:id="rId11"/>
    <p:sldId id="845" r:id="rId12"/>
    <p:sldId id="980" r:id="rId13"/>
    <p:sldId id="843" r:id="rId14"/>
    <p:sldId id="963" r:id="rId15"/>
    <p:sldId id="844" r:id="rId16"/>
    <p:sldId id="835" r:id="rId17"/>
    <p:sldId id="1041" r:id="rId18"/>
    <p:sldId id="1043" r:id="rId19"/>
    <p:sldId id="1042" r:id="rId20"/>
    <p:sldId id="1044" r:id="rId21"/>
    <p:sldId id="838" r:id="rId22"/>
    <p:sldId id="982" r:id="rId23"/>
    <p:sldId id="839" r:id="rId24"/>
    <p:sldId id="965" r:id="rId25"/>
    <p:sldId id="974" r:id="rId26"/>
    <p:sldId id="975" r:id="rId27"/>
    <p:sldId id="966" r:id="rId28"/>
    <p:sldId id="967" r:id="rId29"/>
    <p:sldId id="968" r:id="rId30"/>
    <p:sldId id="969" r:id="rId31"/>
    <p:sldId id="964" r:id="rId32"/>
    <p:sldId id="1050" r:id="rId33"/>
    <p:sldId id="970" r:id="rId34"/>
    <p:sldId id="977" r:id="rId35"/>
    <p:sldId id="978" r:id="rId36"/>
    <p:sldId id="979" r:id="rId37"/>
    <p:sldId id="1029" r:id="rId38"/>
    <p:sldId id="1039" r:id="rId39"/>
    <p:sldId id="1031" r:id="rId40"/>
    <p:sldId id="1032" r:id="rId41"/>
    <p:sldId id="1033" r:id="rId42"/>
    <p:sldId id="1034" r:id="rId43"/>
    <p:sldId id="1030" r:id="rId44"/>
    <p:sldId id="987" r:id="rId45"/>
    <p:sldId id="988" r:id="rId46"/>
    <p:sldId id="983" r:id="rId47"/>
    <p:sldId id="984" r:id="rId48"/>
    <p:sldId id="1023" r:id="rId49"/>
    <p:sldId id="1025" r:id="rId50"/>
    <p:sldId id="1019" r:id="rId51"/>
    <p:sldId id="1020" r:id="rId52"/>
    <p:sldId id="1021" r:id="rId53"/>
    <p:sldId id="1022" r:id="rId54"/>
    <p:sldId id="1026" r:id="rId55"/>
    <p:sldId id="1011" r:id="rId56"/>
    <p:sldId id="1012" r:id="rId57"/>
    <p:sldId id="1040" r:id="rId58"/>
    <p:sldId id="981" r:id="rId59"/>
    <p:sldId id="836" r:id="rId60"/>
    <p:sldId id="905" r:id="rId61"/>
    <p:sldId id="841" r:id="rId62"/>
    <p:sldId id="840" r:id="rId63"/>
    <p:sldId id="825" r:id="rId64"/>
    <p:sldId id="1036" r:id="rId65"/>
    <p:sldId id="1051" r:id="rId66"/>
    <p:sldId id="1038" r:id="rId67"/>
    <p:sldId id="942" r:id="rId68"/>
    <p:sldId id="944" r:id="rId69"/>
    <p:sldId id="945" r:id="rId70"/>
    <p:sldId id="946" r:id="rId71"/>
    <p:sldId id="947" r:id="rId72"/>
    <p:sldId id="948" r:id="rId73"/>
    <p:sldId id="949" r:id="rId74"/>
    <p:sldId id="951" r:id="rId75"/>
    <p:sldId id="952" r:id="rId76"/>
    <p:sldId id="953" r:id="rId77"/>
    <p:sldId id="954" r:id="rId78"/>
    <p:sldId id="957" r:id="rId79"/>
    <p:sldId id="861" r:id="rId80"/>
  </p:sldIdLst>
  <p:sldSz cx="9144000" cy="6858000" type="screen4x3"/>
  <p:notesSz cx="6889750" cy="96218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b="1" kern="1200">
        <a:solidFill>
          <a:srgbClr val="FFFFFF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b="1" kern="1200">
        <a:solidFill>
          <a:srgbClr val="FFFFFF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b="1" kern="1200">
        <a:solidFill>
          <a:srgbClr val="FFFFFF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b="1" kern="1200">
        <a:solidFill>
          <a:srgbClr val="FFFFFF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b="1" kern="1200">
        <a:solidFill>
          <a:srgbClr val="FFFFFF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600" b="1" kern="1200">
        <a:solidFill>
          <a:srgbClr val="FFFFFF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600" b="1" kern="1200">
        <a:solidFill>
          <a:srgbClr val="FFFFFF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600" b="1" kern="1200">
        <a:solidFill>
          <a:srgbClr val="FFFFFF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600" b="1" kern="1200">
        <a:solidFill>
          <a:srgbClr val="FFFFFF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66FF33"/>
    <a:srgbClr val="FF0000"/>
    <a:srgbClr val="FFCC00"/>
    <a:srgbClr val="0AFA15"/>
    <a:srgbClr val="CCECFF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84" d="100"/>
          <a:sy n="84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5600"/>
    </p:cViewPr>
  </p:sorterViewPr>
  <p:notesViewPr>
    <p:cSldViewPr snapToObjects="1">
      <p:cViewPr>
        <p:scale>
          <a:sx n="75" d="100"/>
          <a:sy n="75" d="100"/>
        </p:scale>
        <p:origin x="-1326" y="564"/>
      </p:cViewPr>
      <p:guideLst>
        <p:guide orient="horz" pos="3030"/>
        <p:guide pos="21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Relationship Id="rId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ross:Downloads:dim_cancer_pancreas-1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L:\charities\PCS%20stat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Cancer of the pancreas (ICD-10 C25)</a:t>
            </a:r>
          </a:p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Age-standardised incidence and mortality rates by SIMD 2009 deprivation quintile, persons</a:t>
            </a:r>
          </a:p>
        </c:rich>
      </c:tx>
      <c:layout>
        <c:manualLayout>
          <c:xMode val="edge"/>
          <c:yMode val="edge"/>
          <c:x val="0.139310344827586"/>
          <c:y val="0.020361990950226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758620689655172"/>
          <c:y val="0.108597285067873"/>
          <c:w val="0.812413793103448"/>
          <c:h val="0.798642533936652"/>
        </c:manualLayout>
      </c:layout>
      <c:barChart>
        <c:barDir val="col"/>
        <c:grouping val="clustered"/>
        <c:varyColors val="0"/>
        <c:ser>
          <c:idx val="0"/>
          <c:order val="0"/>
          <c:tx>
            <c:v>Incidence</c:v>
          </c:tx>
          <c:spPr>
            <a:solidFill>
              <a:schemeClr val="accent3">
                <a:lumMod val="75000"/>
              </a:schemeClr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'[dim_cancer_pancreas-1.xls]SIMD5_persons_data'!$A$14:$A$18</c:f>
              <c:strCache>
                <c:ptCount val="5"/>
                <c:pt idx="0">
                  <c:v>5=Least deprived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1=Most deprived</c:v>
                </c:pt>
              </c:strCache>
            </c:strRef>
          </c:cat>
          <c:val>
            <c:numRef>
              <c:f>'[dim_cancer_pancreas-1.xls]SIMD5_persons_data'!$E$14:$E$18</c:f>
              <c:numCache>
                <c:formatCode>#,##0.0;\-#,##0.0;\-;@</c:formatCode>
                <c:ptCount val="5"/>
                <c:pt idx="0">
                  <c:v>8.0</c:v>
                </c:pt>
                <c:pt idx="1">
                  <c:v>7.8</c:v>
                </c:pt>
                <c:pt idx="2">
                  <c:v>9.0</c:v>
                </c:pt>
                <c:pt idx="3">
                  <c:v>9.5</c:v>
                </c:pt>
                <c:pt idx="4">
                  <c:v>11.3</c:v>
                </c:pt>
              </c:numCache>
            </c:numRef>
          </c:val>
        </c:ser>
        <c:ser>
          <c:idx val="1"/>
          <c:order val="1"/>
          <c:tx>
            <c:v>Mortality</c:v>
          </c:tx>
          <c:spPr>
            <a:solidFill>
              <a:srgbClr val="FF66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'[dim_cancer_pancreas-1.xls]SIMD5_persons_data'!$A$14:$A$18</c:f>
              <c:strCache>
                <c:ptCount val="5"/>
                <c:pt idx="0">
                  <c:v>5=Least deprived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1=Most deprived</c:v>
                </c:pt>
              </c:strCache>
            </c:strRef>
          </c:cat>
          <c:val>
            <c:numRef>
              <c:f>'[dim_cancer_pancreas-1.xls]SIMD5_persons_data'!$K$14:$K$18</c:f>
              <c:numCache>
                <c:formatCode>#,##0.0;\-#,##0.0;\-;@</c:formatCode>
                <c:ptCount val="5"/>
                <c:pt idx="0">
                  <c:v>7.4</c:v>
                </c:pt>
                <c:pt idx="1">
                  <c:v>7.6</c:v>
                </c:pt>
                <c:pt idx="2">
                  <c:v>8.7</c:v>
                </c:pt>
                <c:pt idx="3">
                  <c:v>9.3</c:v>
                </c:pt>
                <c:pt idx="4">
                  <c:v>10.6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210520"/>
        <c:axId val="-2137799960"/>
      </c:barChart>
      <c:catAx>
        <c:axId val="-2137210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Deprivation quintile</a:t>
                </a:r>
              </a:p>
            </c:rich>
          </c:tx>
          <c:layout>
            <c:manualLayout>
              <c:xMode val="edge"/>
              <c:yMode val="edge"/>
              <c:x val="0.401379310344828"/>
              <c:y val="0.95248868778280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21377999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37799960"/>
        <c:scaling>
          <c:orientation val="minMax"/>
          <c:max val="12.0"/>
        </c:scaling>
        <c:delete val="0"/>
        <c:axPos val="l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Rate per 100,000</a:t>
                </a:r>
              </a:p>
            </c:rich>
          </c:tx>
          <c:layout>
            <c:manualLayout>
              <c:xMode val="edge"/>
              <c:yMode val="edge"/>
              <c:x val="0.0137931034482759"/>
              <c:y val="0.395927601809955"/>
            </c:manualLayout>
          </c:layout>
          <c:overlay val="0"/>
          <c:spPr>
            <a:noFill/>
            <a:ln w="25400">
              <a:noFill/>
            </a:ln>
          </c:spPr>
        </c:title>
        <c:numFmt formatCode="#,##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213721052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62387618417402"/>
          <c:y val="0.447963800904977"/>
          <c:w val="0.132095200354438"/>
          <c:h val="0.141536413986788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/>
    </a:solidFill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800"/>
            </a:pPr>
            <a:r>
              <a:rPr lang="en-US" sz="2800"/>
              <a:t>Relative UK Cancer</a:t>
            </a:r>
            <a:r>
              <a:rPr lang="en-US" sz="2800" baseline="0"/>
              <a:t> research spend (£)</a:t>
            </a:r>
          </a:p>
          <a:p>
            <a:pPr>
              <a:defRPr sz="2800"/>
            </a:pPr>
            <a:r>
              <a:rPr lang="en-US" sz="2800"/>
              <a:t>(top ten cancer deaths) </a:t>
            </a:r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Sheet1!$L$5</c:f>
              <c:strCache>
                <c:ptCount val="1"/>
                <c:pt idx="0">
                  <c:v>Funding </c:v>
                </c:pt>
              </c:strCache>
            </c:strRef>
          </c:tx>
          <c:explosion val="25"/>
          <c:dPt>
            <c:idx val="4"/>
            <c:bubble3D val="0"/>
            <c:spPr>
              <a:solidFill>
                <a:srgbClr val="FF0000"/>
              </a:solidFill>
            </c:spPr>
          </c:dPt>
          <c:dLbls>
            <c:dLbl>
              <c:idx val="6"/>
              <c:layout>
                <c:manualLayout>
                  <c:x val="0.0"/>
                  <c:y val="-0.0741246553413257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 b="1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Sheet1!$K$6:$K$14</c:f>
              <c:strCache>
                <c:ptCount val="9"/>
                <c:pt idx="0">
                  <c:v>Lung</c:v>
                </c:pt>
                <c:pt idx="1">
                  <c:v>Colon and Rectal</c:v>
                </c:pt>
                <c:pt idx="2">
                  <c:v>Oes/Gastric </c:v>
                </c:pt>
                <c:pt idx="3">
                  <c:v>Breast</c:v>
                </c:pt>
                <c:pt idx="4">
                  <c:v>Pancreas</c:v>
                </c:pt>
                <c:pt idx="5">
                  <c:v>Prostate</c:v>
                </c:pt>
                <c:pt idx="6">
                  <c:v>Bladder</c:v>
                </c:pt>
                <c:pt idx="7">
                  <c:v>Ovarian</c:v>
                </c:pt>
                <c:pt idx="8">
                  <c:v>Leukaemia</c:v>
                </c:pt>
              </c:strCache>
            </c:strRef>
          </c:cat>
          <c:val>
            <c:numRef>
              <c:f>Sheet1!$L$6:$L$14</c:f>
              <c:numCache>
                <c:formatCode>_-* #,##0_-;\-* #,##0_-;_-* "-"??_-;_-@_-</c:formatCode>
                <c:ptCount val="9"/>
                <c:pt idx="0">
                  <c:v>6.10692728591817E6</c:v>
                </c:pt>
                <c:pt idx="1">
                  <c:v>2.33825265013348E7</c:v>
                </c:pt>
                <c:pt idx="2" formatCode="0">
                  <c:v>2.9489453787253E7</c:v>
                </c:pt>
                <c:pt idx="3">
                  <c:v>2.87189538268151E7</c:v>
                </c:pt>
                <c:pt idx="4">
                  <c:v>1.91720546272727E6</c:v>
                </c:pt>
                <c:pt idx="5">
                  <c:v>1.16760469771175E7</c:v>
                </c:pt>
                <c:pt idx="6">
                  <c:v>2.69637889633874E6</c:v>
                </c:pt>
                <c:pt idx="7">
                  <c:v>7.70555219282518E6</c:v>
                </c:pt>
                <c:pt idx="8">
                  <c:v>2.56027445983326E7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526FBD-D42A-9F45-9D4B-4DAB062EE1BC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A5946-D97B-C14B-B4E6-01DA89998940}">
      <dgm:prSet phldrT="[Text]"/>
      <dgm:spPr>
        <a:solidFill>
          <a:srgbClr val="FFFFFF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199 patients</a:t>
          </a:r>
          <a:endParaRPr lang="en-US" dirty="0">
            <a:solidFill>
              <a:schemeClr val="tx1"/>
            </a:solidFill>
          </a:endParaRPr>
        </a:p>
      </dgm:t>
    </dgm:pt>
    <dgm:pt modelId="{24EFF7BA-2E14-ED4C-AF9B-44DDE647F01C}" type="parTrans" cxnId="{7F60BF4A-44A6-D046-B848-0386A1086575}">
      <dgm:prSet/>
      <dgm:spPr/>
      <dgm:t>
        <a:bodyPr/>
        <a:lstStyle/>
        <a:p>
          <a:endParaRPr lang="en-US"/>
        </a:p>
      </dgm:t>
    </dgm:pt>
    <dgm:pt modelId="{2327113E-6BBE-754B-8B48-E7CF0B699308}" type="sibTrans" cxnId="{7F60BF4A-44A6-D046-B848-0386A1086575}">
      <dgm:prSet/>
      <dgm:spPr/>
      <dgm:t>
        <a:bodyPr/>
        <a:lstStyle/>
        <a:p>
          <a:endParaRPr lang="en-US"/>
        </a:p>
      </dgm:t>
    </dgm:pt>
    <dgm:pt modelId="{D6BB77E0-4C2D-6C4F-BC8C-B67D3149D4A0}" type="asst">
      <dgm:prSet phldrT="[Text]"/>
      <dgm:spPr>
        <a:solidFill>
          <a:srgbClr val="FFFFFF"/>
        </a:solidFill>
      </dgm:spPr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36 patients non-</a:t>
          </a:r>
          <a:r>
            <a:rPr lang="en-US" dirty="0" err="1" smtClean="0">
              <a:solidFill>
                <a:srgbClr val="FF0000"/>
              </a:solidFill>
            </a:rPr>
            <a:t>Ca</a:t>
          </a:r>
          <a:endParaRPr lang="en-US" dirty="0" smtClean="0">
            <a:solidFill>
              <a:srgbClr val="FF0000"/>
            </a:solidFill>
          </a:endParaRPr>
        </a:p>
      </dgm:t>
    </dgm:pt>
    <dgm:pt modelId="{25AB6E8D-EAE3-5D4A-881E-C14FEE12C34A}" type="parTrans" cxnId="{32F61AC0-297D-C549-ACBC-88D402075BC0}">
      <dgm:prSet/>
      <dgm:spPr>
        <a:solidFill>
          <a:srgbClr val="FFFFFF"/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AAD870-7B73-0744-9052-5DB67ED75803}" type="sibTrans" cxnId="{32F61AC0-297D-C549-ACBC-88D402075BC0}">
      <dgm:prSet/>
      <dgm:spPr/>
      <dgm:t>
        <a:bodyPr/>
        <a:lstStyle/>
        <a:p>
          <a:endParaRPr lang="en-US"/>
        </a:p>
      </dgm:t>
    </dgm:pt>
    <dgm:pt modelId="{EFF34DB2-F704-864F-BF70-D7B608B2CA03}">
      <dgm:prSet phldrT="[Text]"/>
      <dgm:spPr>
        <a:solidFill>
          <a:srgbClr val="FFFFFF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81</a:t>
          </a:r>
        </a:p>
        <a:p>
          <a:r>
            <a:rPr lang="en-US" dirty="0" smtClean="0">
              <a:solidFill>
                <a:schemeClr val="tx1"/>
              </a:solidFill>
            </a:rPr>
            <a:t> Intervention</a:t>
          </a:r>
          <a:endParaRPr lang="en-US" dirty="0">
            <a:solidFill>
              <a:schemeClr val="tx1"/>
            </a:solidFill>
          </a:endParaRPr>
        </a:p>
      </dgm:t>
    </dgm:pt>
    <dgm:pt modelId="{205E20A2-2E61-A844-90F1-F706DFB783EB}" type="parTrans" cxnId="{842E2248-B390-144B-9101-F26B1C3621FB}">
      <dgm:prSet/>
      <dgm:spPr>
        <a:solidFill>
          <a:srgbClr val="FFFFFF"/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C11A24-8EA7-2D4F-A8A2-EE6882367FD5}" type="sibTrans" cxnId="{842E2248-B390-144B-9101-F26B1C3621FB}">
      <dgm:prSet/>
      <dgm:spPr/>
      <dgm:t>
        <a:bodyPr/>
        <a:lstStyle/>
        <a:p>
          <a:endParaRPr lang="en-US"/>
        </a:p>
      </dgm:t>
    </dgm:pt>
    <dgm:pt modelId="{7348C110-6E4C-004D-BEB7-5E868A4E547F}">
      <dgm:prSet phldrT="[Text]"/>
      <dgm:spPr>
        <a:solidFill>
          <a:srgbClr val="FFFFFF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82 </a:t>
          </a:r>
        </a:p>
        <a:p>
          <a:r>
            <a:rPr lang="en-US" dirty="0" smtClean="0">
              <a:solidFill>
                <a:schemeClr val="tx1"/>
              </a:solidFill>
            </a:rPr>
            <a:t>Controls</a:t>
          </a:r>
          <a:endParaRPr lang="en-US" dirty="0">
            <a:solidFill>
              <a:schemeClr val="tx1"/>
            </a:solidFill>
          </a:endParaRPr>
        </a:p>
      </dgm:t>
    </dgm:pt>
    <dgm:pt modelId="{C195A775-F32F-104C-82A2-4E7A6D4DB186}" type="parTrans" cxnId="{3411815C-564F-1E49-9E4F-36371791FE82}">
      <dgm:prSet/>
      <dgm:spPr>
        <a:solidFill>
          <a:srgbClr val="FFFFFF"/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3D2D3E9-DE41-ED4F-8A6E-9FF5189554AB}" type="sibTrans" cxnId="{3411815C-564F-1E49-9E4F-36371791FE82}">
      <dgm:prSet/>
      <dgm:spPr/>
      <dgm:t>
        <a:bodyPr/>
        <a:lstStyle/>
        <a:p>
          <a:endParaRPr lang="en-US"/>
        </a:p>
      </dgm:t>
    </dgm:pt>
    <dgm:pt modelId="{17683303-0FA2-4A21-A1AA-FCC8FC9399C1}">
      <dgm:prSet/>
      <dgm:spPr>
        <a:solidFill>
          <a:srgbClr val="FFFFFF"/>
        </a:solidFill>
      </dgm:spPr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48</a:t>
          </a:r>
        </a:p>
        <a:p>
          <a:r>
            <a:rPr lang="en-GB" dirty="0" smtClean="0">
              <a:solidFill>
                <a:schemeClr val="tx1"/>
              </a:solidFill>
            </a:rPr>
            <a:t>Follow-up</a:t>
          </a:r>
          <a:endParaRPr lang="en-GB" dirty="0">
            <a:solidFill>
              <a:schemeClr val="tx1"/>
            </a:solidFill>
          </a:endParaRPr>
        </a:p>
      </dgm:t>
    </dgm:pt>
    <dgm:pt modelId="{EA68136F-BF56-4C2B-8254-554486F7C1E8}" type="parTrans" cxnId="{B1D0DEA5-F9B6-4E40-AD68-200C5FEC9226}">
      <dgm:prSet/>
      <dgm:spPr>
        <a:solidFill>
          <a:srgbClr val="FFFFFF"/>
        </a:solidFill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683CD8-BC37-43D6-A26F-BF5FA97F1EF4}" type="sibTrans" cxnId="{B1D0DEA5-F9B6-4E40-AD68-200C5FEC9226}">
      <dgm:prSet/>
      <dgm:spPr/>
      <dgm:t>
        <a:bodyPr/>
        <a:lstStyle/>
        <a:p>
          <a:endParaRPr lang="en-GB"/>
        </a:p>
      </dgm:t>
    </dgm:pt>
    <dgm:pt modelId="{A6EC6BE9-F3C4-4845-A634-19DC510FC898}">
      <dgm:prSet/>
      <dgm:spPr>
        <a:solidFill>
          <a:srgbClr val="FFFFFF"/>
        </a:solidFill>
      </dgm:spPr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34 </a:t>
          </a:r>
        </a:p>
        <a:p>
          <a:r>
            <a:rPr lang="en-GB" dirty="0" smtClean="0">
              <a:solidFill>
                <a:schemeClr val="tx1"/>
              </a:solidFill>
            </a:rPr>
            <a:t>Baseline</a:t>
          </a:r>
          <a:endParaRPr lang="en-GB" dirty="0">
            <a:solidFill>
              <a:schemeClr val="tx1"/>
            </a:solidFill>
          </a:endParaRPr>
        </a:p>
      </dgm:t>
    </dgm:pt>
    <dgm:pt modelId="{7AF7979B-1DD3-4BA6-A8A4-6A8AF7CAA2F5}" type="parTrans" cxnId="{F8238FC1-8F35-4297-B425-7D4CC256EB15}">
      <dgm:prSet/>
      <dgm:spPr>
        <a:solidFill>
          <a:srgbClr val="FFFFFF"/>
        </a:solidFill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54DBCDF-477A-4AFA-861B-C6F5A4827549}" type="sibTrans" cxnId="{F8238FC1-8F35-4297-B425-7D4CC256EB15}">
      <dgm:prSet/>
      <dgm:spPr/>
      <dgm:t>
        <a:bodyPr/>
        <a:lstStyle/>
        <a:p>
          <a:endParaRPr lang="en-GB"/>
        </a:p>
      </dgm:t>
    </dgm:pt>
    <dgm:pt modelId="{1E0139B4-EA9E-4844-94DB-9C501FCC702C}">
      <dgm:prSet/>
      <dgm:spPr>
        <a:solidFill>
          <a:srgbClr val="FFFFFF"/>
        </a:solidFill>
      </dgm:spPr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39</a:t>
          </a:r>
        </a:p>
        <a:p>
          <a:r>
            <a:rPr lang="en-GB" dirty="0" smtClean="0">
              <a:solidFill>
                <a:schemeClr val="tx1"/>
              </a:solidFill>
            </a:rPr>
            <a:t>Follow-up</a:t>
          </a:r>
          <a:endParaRPr lang="en-GB" dirty="0">
            <a:solidFill>
              <a:schemeClr val="tx1"/>
            </a:solidFill>
          </a:endParaRPr>
        </a:p>
      </dgm:t>
    </dgm:pt>
    <dgm:pt modelId="{4B834B66-9A69-431F-80F3-F17C9E8EC66C}" type="parTrans" cxnId="{A77EAE46-A0CF-4876-8B4D-31A32F068B74}">
      <dgm:prSet/>
      <dgm:spPr>
        <a:solidFill>
          <a:srgbClr val="FFFFFF"/>
        </a:solidFill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FE4C015-8BBD-4141-976F-DD79F79F47B7}" type="sibTrans" cxnId="{A77EAE46-A0CF-4876-8B4D-31A32F068B74}">
      <dgm:prSet/>
      <dgm:spPr/>
      <dgm:t>
        <a:bodyPr/>
        <a:lstStyle/>
        <a:p>
          <a:endParaRPr lang="en-GB"/>
        </a:p>
      </dgm:t>
    </dgm:pt>
    <dgm:pt modelId="{CE5AA9F0-B41D-4669-B6E2-A28C63084A39}">
      <dgm:prSet/>
      <dgm:spPr>
        <a:solidFill>
          <a:srgbClr val="FFFFFF"/>
        </a:solidFill>
      </dgm:spPr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42 </a:t>
          </a:r>
        </a:p>
        <a:p>
          <a:r>
            <a:rPr lang="en-GB" dirty="0" smtClean="0">
              <a:solidFill>
                <a:schemeClr val="tx1"/>
              </a:solidFill>
            </a:rPr>
            <a:t>Baseline</a:t>
          </a:r>
        </a:p>
      </dgm:t>
    </dgm:pt>
    <dgm:pt modelId="{032B3E32-753B-49A0-B10E-6DC9F2638D7E}" type="parTrans" cxnId="{D2FD0914-7C29-4809-9310-D59C148D354E}">
      <dgm:prSet/>
      <dgm:spPr>
        <a:solidFill>
          <a:srgbClr val="FFFFFF"/>
        </a:solidFill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70D55B-16E4-4237-89F3-78F146B85F0E}" type="sibTrans" cxnId="{D2FD0914-7C29-4809-9310-D59C148D354E}">
      <dgm:prSet/>
      <dgm:spPr/>
      <dgm:t>
        <a:bodyPr/>
        <a:lstStyle/>
        <a:p>
          <a:endParaRPr lang="en-GB"/>
        </a:p>
      </dgm:t>
    </dgm:pt>
    <dgm:pt modelId="{9D4C426D-382C-40B5-9450-B537D7B6089C}">
      <dgm:prSet/>
      <dgm:spPr>
        <a:solidFill>
          <a:srgbClr val="FFFFFF"/>
        </a:solidFill>
      </dgm:spPr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21 </a:t>
          </a:r>
        </a:p>
        <a:p>
          <a:r>
            <a:rPr lang="en-GB" dirty="0" err="1" smtClean="0">
              <a:solidFill>
                <a:schemeClr val="tx1"/>
              </a:solidFill>
            </a:rPr>
            <a:t>Wt</a:t>
          </a:r>
          <a:r>
            <a:rPr lang="en-GB" dirty="0" smtClean="0">
              <a:solidFill>
                <a:schemeClr val="tx1"/>
              </a:solidFill>
            </a:rPr>
            <a:t> losing*</a:t>
          </a:r>
          <a:endParaRPr lang="en-GB" dirty="0">
            <a:solidFill>
              <a:schemeClr val="tx1"/>
            </a:solidFill>
          </a:endParaRPr>
        </a:p>
      </dgm:t>
    </dgm:pt>
    <dgm:pt modelId="{C8314B36-CE67-452C-B503-747C37716B91}" type="parTrans" cxnId="{90246188-94BE-450D-8AC3-FC75EAAAE6FB}">
      <dgm:prSet/>
      <dgm:spPr>
        <a:solidFill>
          <a:srgbClr val="FFFFFF"/>
        </a:solidFill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1BB5CE-7148-4376-A20F-9ED722460884}" type="sibTrans" cxnId="{90246188-94BE-450D-8AC3-FC75EAAAE6FB}">
      <dgm:prSet/>
      <dgm:spPr/>
      <dgm:t>
        <a:bodyPr/>
        <a:lstStyle/>
        <a:p>
          <a:endParaRPr lang="en-GB"/>
        </a:p>
      </dgm:t>
    </dgm:pt>
    <dgm:pt modelId="{08297165-D30A-49EE-92A6-D3FF5EEB8074}">
      <dgm:prSet/>
      <dgm:spPr>
        <a:solidFill>
          <a:srgbClr val="FFFFFF"/>
        </a:solidFill>
      </dgm:spPr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26</a:t>
          </a:r>
        </a:p>
        <a:p>
          <a:r>
            <a:rPr lang="en-GB" dirty="0" err="1" smtClean="0">
              <a:solidFill>
                <a:schemeClr val="tx1"/>
              </a:solidFill>
            </a:rPr>
            <a:t>Wt</a:t>
          </a:r>
          <a:r>
            <a:rPr lang="en-GB" dirty="0" smtClean="0">
              <a:solidFill>
                <a:schemeClr val="tx1"/>
              </a:solidFill>
            </a:rPr>
            <a:t> stable*</a:t>
          </a:r>
          <a:endParaRPr lang="en-GB" dirty="0">
            <a:solidFill>
              <a:schemeClr val="tx1"/>
            </a:solidFill>
          </a:endParaRPr>
        </a:p>
      </dgm:t>
    </dgm:pt>
    <dgm:pt modelId="{948AEED3-842B-41A5-8621-8C9A98C30F5A}" type="parTrans" cxnId="{386B13AF-C8F8-416E-9447-BE01649E2F15}">
      <dgm:prSet/>
      <dgm:spPr>
        <a:solidFill>
          <a:srgbClr val="FFFFFF"/>
        </a:solidFill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7C1748C-C366-41BB-ABA8-5C77396E6B91}" type="sibTrans" cxnId="{386B13AF-C8F8-416E-9447-BE01649E2F15}">
      <dgm:prSet/>
      <dgm:spPr/>
      <dgm:t>
        <a:bodyPr/>
        <a:lstStyle/>
        <a:p>
          <a:endParaRPr lang="en-GB"/>
        </a:p>
      </dgm:t>
    </dgm:pt>
    <dgm:pt modelId="{4BA25D60-591F-46A4-8A08-0D14D9F64DE2}">
      <dgm:prSet/>
      <dgm:spPr>
        <a:solidFill>
          <a:srgbClr val="FFFFFF"/>
        </a:solidFill>
      </dgm:spPr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21</a:t>
          </a:r>
        </a:p>
        <a:p>
          <a:r>
            <a:rPr lang="en-GB" dirty="0" err="1" smtClean="0">
              <a:solidFill>
                <a:schemeClr val="tx1"/>
              </a:solidFill>
            </a:rPr>
            <a:t>Wt</a:t>
          </a:r>
          <a:r>
            <a:rPr lang="en-GB" dirty="0" smtClean="0">
              <a:solidFill>
                <a:schemeClr val="tx1"/>
              </a:solidFill>
            </a:rPr>
            <a:t> stable*</a:t>
          </a:r>
          <a:endParaRPr lang="en-GB" dirty="0">
            <a:solidFill>
              <a:schemeClr val="tx1"/>
            </a:solidFill>
          </a:endParaRPr>
        </a:p>
      </dgm:t>
    </dgm:pt>
    <dgm:pt modelId="{6CC8D242-EF7E-4C23-80AC-9200FE7DB6A6}" type="parTrans" cxnId="{95BB388D-05F7-4B51-BC94-734E9C355AE5}">
      <dgm:prSet/>
      <dgm:spPr>
        <a:solidFill>
          <a:srgbClr val="FFFFFF"/>
        </a:solidFill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CC35BF4-7577-46A2-99F6-89F62A7FA735}" type="sibTrans" cxnId="{95BB388D-05F7-4B51-BC94-734E9C355AE5}">
      <dgm:prSet/>
      <dgm:spPr/>
      <dgm:t>
        <a:bodyPr/>
        <a:lstStyle/>
        <a:p>
          <a:endParaRPr lang="en-GB"/>
        </a:p>
      </dgm:t>
    </dgm:pt>
    <dgm:pt modelId="{C2AC7A65-50EB-4A87-B5A8-D0569FD10FCA}">
      <dgm:prSet/>
      <dgm:spPr>
        <a:solidFill>
          <a:srgbClr val="FFFFFF"/>
        </a:solidFill>
      </dgm:spPr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15</a:t>
          </a:r>
        </a:p>
        <a:p>
          <a:r>
            <a:rPr lang="en-GB" dirty="0" err="1" smtClean="0">
              <a:solidFill>
                <a:schemeClr val="tx1"/>
              </a:solidFill>
            </a:rPr>
            <a:t>Wt</a:t>
          </a:r>
          <a:r>
            <a:rPr lang="en-GB" dirty="0" smtClean="0">
              <a:solidFill>
                <a:schemeClr val="tx1"/>
              </a:solidFill>
            </a:rPr>
            <a:t> losing*</a:t>
          </a:r>
          <a:endParaRPr lang="en-GB" dirty="0">
            <a:solidFill>
              <a:schemeClr val="tx1"/>
            </a:solidFill>
          </a:endParaRPr>
        </a:p>
      </dgm:t>
    </dgm:pt>
    <dgm:pt modelId="{008C4F39-45DA-4033-BDAA-512B25220B7C}" type="parTrans" cxnId="{FEC17AB8-06DA-4673-8BF7-F5FBD215A52A}">
      <dgm:prSet/>
      <dgm:spPr>
        <a:solidFill>
          <a:srgbClr val="FFFFFF"/>
        </a:solidFill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49695B-9AF8-4AE4-B1E0-3D24D11F284E}" type="sibTrans" cxnId="{FEC17AB8-06DA-4673-8BF7-F5FBD215A52A}">
      <dgm:prSet/>
      <dgm:spPr/>
      <dgm:t>
        <a:bodyPr/>
        <a:lstStyle/>
        <a:p>
          <a:endParaRPr lang="en-GB"/>
        </a:p>
      </dgm:t>
    </dgm:pt>
    <dgm:pt modelId="{2D692D23-5684-BE4D-AC76-24C5BDA0EB7D}" type="pres">
      <dgm:prSet presAssocID="{33526FBD-D42A-9F45-9D4B-4DAB062EE1B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2A7DE86-659E-664D-8AF5-5DF9CE4900EB}" type="pres">
      <dgm:prSet presAssocID="{CAAA5946-D97B-C14B-B4E6-01DA89998940}" presName="hierRoot1" presStyleCnt="0">
        <dgm:presLayoutVars>
          <dgm:hierBranch val="init"/>
        </dgm:presLayoutVars>
      </dgm:prSet>
      <dgm:spPr/>
    </dgm:pt>
    <dgm:pt modelId="{2A0C663A-A953-4840-BEB8-F09578367FF7}" type="pres">
      <dgm:prSet presAssocID="{CAAA5946-D97B-C14B-B4E6-01DA89998940}" presName="rootComposite1" presStyleCnt="0"/>
      <dgm:spPr/>
    </dgm:pt>
    <dgm:pt modelId="{1787DDED-2C62-B449-9F1E-D96F4D1CE29D}" type="pres">
      <dgm:prSet presAssocID="{CAAA5946-D97B-C14B-B4E6-01DA899989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E1D5FE-810A-0E48-BCE1-8220ECEC6E6F}" type="pres">
      <dgm:prSet presAssocID="{CAAA5946-D97B-C14B-B4E6-01DA8999894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0566325-F410-F04E-A271-A8552C4375FE}" type="pres">
      <dgm:prSet presAssocID="{CAAA5946-D97B-C14B-B4E6-01DA89998940}" presName="hierChild2" presStyleCnt="0"/>
      <dgm:spPr/>
    </dgm:pt>
    <dgm:pt modelId="{FA88A7EF-ACAA-154B-A862-C8B167D74DFA}" type="pres">
      <dgm:prSet presAssocID="{205E20A2-2E61-A844-90F1-F706DFB783EB}" presName="Name37" presStyleLbl="parChTrans1D2" presStyleIdx="0" presStyleCnt="3"/>
      <dgm:spPr/>
      <dgm:t>
        <a:bodyPr/>
        <a:lstStyle/>
        <a:p>
          <a:endParaRPr lang="en-US"/>
        </a:p>
      </dgm:t>
    </dgm:pt>
    <dgm:pt modelId="{3A739B71-30BC-D148-9650-B47C8EF6865D}" type="pres">
      <dgm:prSet presAssocID="{EFF34DB2-F704-864F-BF70-D7B608B2CA03}" presName="hierRoot2" presStyleCnt="0">
        <dgm:presLayoutVars>
          <dgm:hierBranch val="init"/>
        </dgm:presLayoutVars>
      </dgm:prSet>
      <dgm:spPr/>
    </dgm:pt>
    <dgm:pt modelId="{DAC4A6C5-6C5A-3149-A730-28F9EA31F747}" type="pres">
      <dgm:prSet presAssocID="{EFF34DB2-F704-864F-BF70-D7B608B2CA03}" presName="rootComposite" presStyleCnt="0"/>
      <dgm:spPr/>
    </dgm:pt>
    <dgm:pt modelId="{577B2119-6A55-7847-B44D-70412B91CB29}" type="pres">
      <dgm:prSet presAssocID="{EFF34DB2-F704-864F-BF70-D7B608B2CA03}" presName="rootText" presStyleLbl="node2" presStyleIdx="0" presStyleCnt="2" custLinFactX="100000" custLinFactNeighborX="105317" custLinFactNeighborY="-193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C4368E-846B-E449-AEF3-A04854C9D53A}" type="pres">
      <dgm:prSet presAssocID="{EFF34DB2-F704-864F-BF70-D7B608B2CA03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F0CAF7-E583-1846-9F93-A07A881EF92E}" type="pres">
      <dgm:prSet presAssocID="{EFF34DB2-F704-864F-BF70-D7B608B2CA03}" presName="hierChild4" presStyleCnt="0"/>
      <dgm:spPr/>
    </dgm:pt>
    <dgm:pt modelId="{CDE97B6B-E600-417E-B583-80B87C84E3BD}" type="pres">
      <dgm:prSet presAssocID="{4B834B66-9A69-431F-80F3-F17C9E8EC66C}" presName="Name37" presStyleLbl="parChTrans1D3" presStyleIdx="0" presStyleCnt="4"/>
      <dgm:spPr/>
      <dgm:t>
        <a:bodyPr/>
        <a:lstStyle/>
        <a:p>
          <a:endParaRPr lang="en-GB"/>
        </a:p>
      </dgm:t>
    </dgm:pt>
    <dgm:pt modelId="{066A82F4-E10C-48D2-928A-CD165EA61230}" type="pres">
      <dgm:prSet presAssocID="{1E0139B4-EA9E-4844-94DB-9C501FCC702C}" presName="hierRoot2" presStyleCnt="0">
        <dgm:presLayoutVars>
          <dgm:hierBranch val="init"/>
        </dgm:presLayoutVars>
      </dgm:prSet>
      <dgm:spPr/>
    </dgm:pt>
    <dgm:pt modelId="{AF499907-85A9-4E5A-A897-A724D01E036E}" type="pres">
      <dgm:prSet presAssocID="{1E0139B4-EA9E-4844-94DB-9C501FCC702C}" presName="rootComposite" presStyleCnt="0"/>
      <dgm:spPr/>
    </dgm:pt>
    <dgm:pt modelId="{4B705A2C-67ED-46F3-92FB-F7CC61FD07D5}" type="pres">
      <dgm:prSet presAssocID="{1E0139B4-EA9E-4844-94DB-9C501FCC702C}" presName="rootText" presStyleLbl="node3" presStyleIdx="0" presStyleCnt="4" custLinFactX="163866" custLinFactNeighborX="200000" custLinFactNeighborY="5377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1AE26A-4BD2-4F2F-97E9-1B5D6BA383FD}" type="pres">
      <dgm:prSet presAssocID="{1E0139B4-EA9E-4844-94DB-9C501FCC702C}" presName="rootConnector" presStyleLbl="node3" presStyleIdx="0" presStyleCnt="4"/>
      <dgm:spPr/>
      <dgm:t>
        <a:bodyPr/>
        <a:lstStyle/>
        <a:p>
          <a:endParaRPr lang="en-GB"/>
        </a:p>
      </dgm:t>
    </dgm:pt>
    <dgm:pt modelId="{78F90E71-8A24-41BC-A226-0390F6FA6BEA}" type="pres">
      <dgm:prSet presAssocID="{1E0139B4-EA9E-4844-94DB-9C501FCC702C}" presName="hierChild4" presStyleCnt="0"/>
      <dgm:spPr/>
    </dgm:pt>
    <dgm:pt modelId="{9ED0BC9E-7EB1-43CC-BB9B-D56BD207076A}" type="pres">
      <dgm:prSet presAssocID="{6CC8D242-EF7E-4C23-80AC-9200FE7DB6A6}" presName="Name37" presStyleLbl="parChTrans1D4" presStyleIdx="0" presStyleCnt="4"/>
      <dgm:spPr/>
      <dgm:t>
        <a:bodyPr/>
        <a:lstStyle/>
        <a:p>
          <a:endParaRPr lang="en-GB"/>
        </a:p>
      </dgm:t>
    </dgm:pt>
    <dgm:pt modelId="{6F6463B3-8C1E-4FD0-99A1-8D7D31E8DF28}" type="pres">
      <dgm:prSet presAssocID="{4BA25D60-591F-46A4-8A08-0D14D9F64DE2}" presName="hierRoot2" presStyleCnt="0">
        <dgm:presLayoutVars>
          <dgm:hierBranch val="init"/>
        </dgm:presLayoutVars>
      </dgm:prSet>
      <dgm:spPr/>
    </dgm:pt>
    <dgm:pt modelId="{BAE46C0F-B342-4354-AE70-4FB5C338FF6D}" type="pres">
      <dgm:prSet presAssocID="{4BA25D60-591F-46A4-8A08-0D14D9F64DE2}" presName="rootComposite" presStyleCnt="0"/>
      <dgm:spPr/>
    </dgm:pt>
    <dgm:pt modelId="{72CB15E0-F490-4835-BABC-517CCE352B59}" type="pres">
      <dgm:prSet presAssocID="{4BA25D60-591F-46A4-8A08-0D14D9F64DE2}" presName="rootText" presStyleLbl="node4" presStyleIdx="0" presStyleCnt="4" custLinFactX="100000" custLinFactNeighborX="135915" custLinFactNeighborY="64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33FB3B6-B67B-4985-A781-9C1C61F41984}" type="pres">
      <dgm:prSet presAssocID="{4BA25D60-591F-46A4-8A08-0D14D9F64DE2}" presName="rootConnector" presStyleLbl="node4" presStyleIdx="0" presStyleCnt="4"/>
      <dgm:spPr/>
      <dgm:t>
        <a:bodyPr/>
        <a:lstStyle/>
        <a:p>
          <a:endParaRPr lang="en-GB"/>
        </a:p>
      </dgm:t>
    </dgm:pt>
    <dgm:pt modelId="{86BAD4F2-FC41-4E84-AF52-BAAE6982C94D}" type="pres">
      <dgm:prSet presAssocID="{4BA25D60-591F-46A4-8A08-0D14D9F64DE2}" presName="hierChild4" presStyleCnt="0"/>
      <dgm:spPr/>
    </dgm:pt>
    <dgm:pt modelId="{B95B3070-AF3A-4CA9-B4F1-99FA198957E0}" type="pres">
      <dgm:prSet presAssocID="{4BA25D60-591F-46A4-8A08-0D14D9F64DE2}" presName="hierChild5" presStyleCnt="0"/>
      <dgm:spPr/>
    </dgm:pt>
    <dgm:pt modelId="{3FA6B7E0-D80A-4912-A9A7-BDD520DD422F}" type="pres">
      <dgm:prSet presAssocID="{008C4F39-45DA-4033-BDAA-512B25220B7C}" presName="Name37" presStyleLbl="parChTrans1D4" presStyleIdx="1" presStyleCnt="4"/>
      <dgm:spPr/>
      <dgm:t>
        <a:bodyPr/>
        <a:lstStyle/>
        <a:p>
          <a:endParaRPr lang="en-GB"/>
        </a:p>
      </dgm:t>
    </dgm:pt>
    <dgm:pt modelId="{3DC2F139-864B-40AB-8888-E3419B07E9C2}" type="pres">
      <dgm:prSet presAssocID="{C2AC7A65-50EB-4A87-B5A8-D0569FD10FCA}" presName="hierRoot2" presStyleCnt="0">
        <dgm:presLayoutVars>
          <dgm:hierBranch val="init"/>
        </dgm:presLayoutVars>
      </dgm:prSet>
      <dgm:spPr/>
    </dgm:pt>
    <dgm:pt modelId="{2B1D2677-4336-4604-8797-4D83D88CB72F}" type="pres">
      <dgm:prSet presAssocID="{C2AC7A65-50EB-4A87-B5A8-D0569FD10FCA}" presName="rootComposite" presStyleCnt="0"/>
      <dgm:spPr/>
    </dgm:pt>
    <dgm:pt modelId="{B5364889-83CF-4D4D-AE9A-6F6D9675567C}" type="pres">
      <dgm:prSet presAssocID="{C2AC7A65-50EB-4A87-B5A8-D0569FD10FCA}" presName="rootText" presStyleLbl="node4" presStyleIdx="1" presStyleCnt="4" custLinFactX="173183" custLinFactY="-41355" custLinFactNeighborX="200000" custLinFactNeighborY="-10000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8A05AC41-2A17-4CCA-8F18-C4CA955C3B53}" type="pres">
      <dgm:prSet presAssocID="{C2AC7A65-50EB-4A87-B5A8-D0569FD10FCA}" presName="rootConnector" presStyleLbl="node4" presStyleIdx="1" presStyleCnt="4"/>
      <dgm:spPr/>
      <dgm:t>
        <a:bodyPr/>
        <a:lstStyle/>
        <a:p>
          <a:endParaRPr lang="en-GB"/>
        </a:p>
      </dgm:t>
    </dgm:pt>
    <dgm:pt modelId="{F8C428EE-FDCC-4C85-A1C6-0337E2303576}" type="pres">
      <dgm:prSet presAssocID="{C2AC7A65-50EB-4A87-B5A8-D0569FD10FCA}" presName="hierChild4" presStyleCnt="0"/>
      <dgm:spPr/>
    </dgm:pt>
    <dgm:pt modelId="{E8B1F6DD-A608-4839-B383-C9E897BD5E29}" type="pres">
      <dgm:prSet presAssocID="{C2AC7A65-50EB-4A87-B5A8-D0569FD10FCA}" presName="hierChild5" presStyleCnt="0"/>
      <dgm:spPr/>
    </dgm:pt>
    <dgm:pt modelId="{10505777-18D0-4580-9ECE-AB34C64E7BF9}" type="pres">
      <dgm:prSet presAssocID="{1E0139B4-EA9E-4844-94DB-9C501FCC702C}" presName="hierChild5" presStyleCnt="0"/>
      <dgm:spPr/>
    </dgm:pt>
    <dgm:pt modelId="{F15F62CE-265F-4832-9EDB-54BD6025A53D}" type="pres">
      <dgm:prSet presAssocID="{032B3E32-753B-49A0-B10E-6DC9F2638D7E}" presName="Name37" presStyleLbl="parChTrans1D3" presStyleIdx="1" presStyleCnt="4"/>
      <dgm:spPr/>
      <dgm:t>
        <a:bodyPr/>
        <a:lstStyle/>
        <a:p>
          <a:endParaRPr lang="en-GB"/>
        </a:p>
      </dgm:t>
    </dgm:pt>
    <dgm:pt modelId="{A3CEE20C-BC27-4D5B-9D5D-4E9A69A5582F}" type="pres">
      <dgm:prSet presAssocID="{CE5AA9F0-B41D-4669-B6E2-A28C63084A39}" presName="hierRoot2" presStyleCnt="0">
        <dgm:presLayoutVars>
          <dgm:hierBranch val="init"/>
        </dgm:presLayoutVars>
      </dgm:prSet>
      <dgm:spPr/>
    </dgm:pt>
    <dgm:pt modelId="{90E78ED1-2D26-4AA3-9E5D-7FBF9A80C9D3}" type="pres">
      <dgm:prSet presAssocID="{CE5AA9F0-B41D-4669-B6E2-A28C63084A39}" presName="rootComposite" presStyleCnt="0"/>
      <dgm:spPr/>
    </dgm:pt>
    <dgm:pt modelId="{4828558A-33DF-428C-A580-F3B66363FBBA}" type="pres">
      <dgm:prSet presAssocID="{CE5AA9F0-B41D-4669-B6E2-A28C63084A39}" presName="rootText" presStyleLbl="node3" presStyleIdx="1" presStyleCnt="4" custLinFactX="100000" custLinFactY="-61307" custLinFactNeighborX="196793" custLinFactNeighborY="-10000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C7178A5-3CF0-43CB-9FAD-474995EDC2B4}" type="pres">
      <dgm:prSet presAssocID="{CE5AA9F0-B41D-4669-B6E2-A28C63084A39}" presName="rootConnector" presStyleLbl="node3" presStyleIdx="1" presStyleCnt="4"/>
      <dgm:spPr/>
      <dgm:t>
        <a:bodyPr/>
        <a:lstStyle/>
        <a:p>
          <a:endParaRPr lang="en-GB"/>
        </a:p>
      </dgm:t>
    </dgm:pt>
    <dgm:pt modelId="{E00E7B76-7FCB-4B44-8394-116EB4762B28}" type="pres">
      <dgm:prSet presAssocID="{CE5AA9F0-B41D-4669-B6E2-A28C63084A39}" presName="hierChild4" presStyleCnt="0"/>
      <dgm:spPr/>
    </dgm:pt>
    <dgm:pt modelId="{653616A1-4475-404B-AA9E-312FD13DAF7A}" type="pres">
      <dgm:prSet presAssocID="{CE5AA9F0-B41D-4669-B6E2-A28C63084A39}" presName="hierChild5" presStyleCnt="0"/>
      <dgm:spPr/>
    </dgm:pt>
    <dgm:pt modelId="{A17E3E04-E3BF-B943-AE60-BEB0CB2478A9}" type="pres">
      <dgm:prSet presAssocID="{EFF34DB2-F704-864F-BF70-D7B608B2CA03}" presName="hierChild5" presStyleCnt="0"/>
      <dgm:spPr/>
    </dgm:pt>
    <dgm:pt modelId="{C496BCCB-2139-804C-A184-02DC4C43B279}" type="pres">
      <dgm:prSet presAssocID="{C195A775-F32F-104C-82A2-4E7A6D4DB186}" presName="Name37" presStyleLbl="parChTrans1D2" presStyleIdx="1" presStyleCnt="3"/>
      <dgm:spPr/>
      <dgm:t>
        <a:bodyPr/>
        <a:lstStyle/>
        <a:p>
          <a:endParaRPr lang="en-US"/>
        </a:p>
      </dgm:t>
    </dgm:pt>
    <dgm:pt modelId="{6946DA87-3B59-864E-8D3F-AD7DD9373F3E}" type="pres">
      <dgm:prSet presAssocID="{7348C110-6E4C-004D-BEB7-5E868A4E547F}" presName="hierRoot2" presStyleCnt="0">
        <dgm:presLayoutVars>
          <dgm:hierBranch val="init"/>
        </dgm:presLayoutVars>
      </dgm:prSet>
      <dgm:spPr/>
    </dgm:pt>
    <dgm:pt modelId="{5B6F2812-6B2E-0B41-BDA3-370D6F4906C5}" type="pres">
      <dgm:prSet presAssocID="{7348C110-6E4C-004D-BEB7-5E868A4E547F}" presName="rootComposite" presStyleCnt="0"/>
      <dgm:spPr/>
    </dgm:pt>
    <dgm:pt modelId="{D8F1A31E-0938-384E-A5CA-33F33EF08877}" type="pres">
      <dgm:prSet presAssocID="{7348C110-6E4C-004D-BEB7-5E868A4E547F}" presName="rootText" presStyleLbl="node2" presStyleIdx="1" presStyleCnt="2" custLinFactX="-75765" custLinFactNeighborX="-100000" custLinFactNeighborY="-174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50A13-792E-614A-98CD-AFB3E81F7F15}" type="pres">
      <dgm:prSet presAssocID="{7348C110-6E4C-004D-BEB7-5E868A4E547F}" presName="rootConnector" presStyleLbl="node2" presStyleIdx="1" presStyleCnt="2"/>
      <dgm:spPr/>
      <dgm:t>
        <a:bodyPr/>
        <a:lstStyle/>
        <a:p>
          <a:endParaRPr lang="en-US"/>
        </a:p>
      </dgm:t>
    </dgm:pt>
    <dgm:pt modelId="{F2F7734A-DFAE-EE47-BEF6-01E232E38F72}" type="pres">
      <dgm:prSet presAssocID="{7348C110-6E4C-004D-BEB7-5E868A4E547F}" presName="hierChild4" presStyleCnt="0"/>
      <dgm:spPr/>
    </dgm:pt>
    <dgm:pt modelId="{488FB773-B877-42FD-8CD1-8C0373C17DFB}" type="pres">
      <dgm:prSet presAssocID="{EA68136F-BF56-4C2B-8254-554486F7C1E8}" presName="Name37" presStyleLbl="parChTrans1D3" presStyleIdx="2" presStyleCnt="4"/>
      <dgm:spPr/>
      <dgm:t>
        <a:bodyPr/>
        <a:lstStyle/>
        <a:p>
          <a:endParaRPr lang="en-GB"/>
        </a:p>
      </dgm:t>
    </dgm:pt>
    <dgm:pt modelId="{49E52646-43CA-4671-B542-AC18C7E1FB76}" type="pres">
      <dgm:prSet presAssocID="{17683303-0FA2-4A21-A1AA-FCC8FC9399C1}" presName="hierRoot2" presStyleCnt="0">
        <dgm:presLayoutVars>
          <dgm:hierBranch val="init"/>
        </dgm:presLayoutVars>
      </dgm:prSet>
      <dgm:spPr/>
    </dgm:pt>
    <dgm:pt modelId="{00FAD1F2-6229-4ED1-AD04-7E3AD8BC1CDD}" type="pres">
      <dgm:prSet presAssocID="{17683303-0FA2-4A21-A1AA-FCC8FC9399C1}" presName="rootComposite" presStyleCnt="0"/>
      <dgm:spPr/>
    </dgm:pt>
    <dgm:pt modelId="{A5AC413A-E791-4B5D-92F2-9893CA6869A0}" type="pres">
      <dgm:prSet presAssocID="{17683303-0FA2-4A21-A1AA-FCC8FC9399C1}" presName="rootText" presStyleLbl="node3" presStyleIdx="2" presStyleCnt="4" custLinFactX="-56324" custLinFactNeighborX="-100000" custLinFactNeighborY="182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B6B7C7C6-2AE8-4013-9D96-CC33ABDFEB11}" type="pres">
      <dgm:prSet presAssocID="{17683303-0FA2-4A21-A1AA-FCC8FC9399C1}" presName="rootConnector" presStyleLbl="node3" presStyleIdx="2" presStyleCnt="4"/>
      <dgm:spPr/>
      <dgm:t>
        <a:bodyPr/>
        <a:lstStyle/>
        <a:p>
          <a:endParaRPr lang="en-GB"/>
        </a:p>
      </dgm:t>
    </dgm:pt>
    <dgm:pt modelId="{2396F6A2-E2D8-4F2E-A3DD-97B145123F6E}" type="pres">
      <dgm:prSet presAssocID="{17683303-0FA2-4A21-A1AA-FCC8FC9399C1}" presName="hierChild4" presStyleCnt="0"/>
      <dgm:spPr/>
    </dgm:pt>
    <dgm:pt modelId="{7507CEF5-54E2-45C4-AE2F-A2F0659E7366}" type="pres">
      <dgm:prSet presAssocID="{C8314B36-CE67-452C-B503-747C37716B91}" presName="Name37" presStyleLbl="parChTrans1D4" presStyleIdx="2" presStyleCnt="4"/>
      <dgm:spPr/>
      <dgm:t>
        <a:bodyPr/>
        <a:lstStyle/>
        <a:p>
          <a:endParaRPr lang="en-GB"/>
        </a:p>
      </dgm:t>
    </dgm:pt>
    <dgm:pt modelId="{405CB815-D72B-4621-989D-7FB502140478}" type="pres">
      <dgm:prSet presAssocID="{9D4C426D-382C-40B5-9450-B537D7B6089C}" presName="hierRoot2" presStyleCnt="0">
        <dgm:presLayoutVars>
          <dgm:hierBranch val="init"/>
        </dgm:presLayoutVars>
      </dgm:prSet>
      <dgm:spPr/>
    </dgm:pt>
    <dgm:pt modelId="{940733E0-6D9D-43E3-A7A4-89B211973F00}" type="pres">
      <dgm:prSet presAssocID="{9D4C426D-382C-40B5-9450-B537D7B6089C}" presName="rootComposite" presStyleCnt="0"/>
      <dgm:spPr/>
    </dgm:pt>
    <dgm:pt modelId="{75ACADD9-7358-4111-8DC5-F1D2878CD4A3}" type="pres">
      <dgm:prSet presAssocID="{9D4C426D-382C-40B5-9450-B537D7B6089C}" presName="rootText" presStyleLbl="node4" presStyleIdx="2" presStyleCnt="4" custLinFactX="-58061" custLinFactNeighborX="-100000" custLinFactNeighborY="64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07F95C4-11CA-46C5-8F6F-CDDB9B13CDE3}" type="pres">
      <dgm:prSet presAssocID="{9D4C426D-382C-40B5-9450-B537D7B6089C}" presName="rootConnector" presStyleLbl="node4" presStyleIdx="2" presStyleCnt="4"/>
      <dgm:spPr/>
      <dgm:t>
        <a:bodyPr/>
        <a:lstStyle/>
        <a:p>
          <a:endParaRPr lang="en-GB"/>
        </a:p>
      </dgm:t>
    </dgm:pt>
    <dgm:pt modelId="{D85AFC74-BCB7-4D37-B6CF-38751634D29B}" type="pres">
      <dgm:prSet presAssocID="{9D4C426D-382C-40B5-9450-B537D7B6089C}" presName="hierChild4" presStyleCnt="0"/>
      <dgm:spPr/>
    </dgm:pt>
    <dgm:pt modelId="{575AAC93-E09E-494E-8F14-C7B291401D65}" type="pres">
      <dgm:prSet presAssocID="{9D4C426D-382C-40B5-9450-B537D7B6089C}" presName="hierChild5" presStyleCnt="0"/>
      <dgm:spPr/>
    </dgm:pt>
    <dgm:pt modelId="{7C2F9F6E-B44A-42A4-BD8D-52F488874957}" type="pres">
      <dgm:prSet presAssocID="{948AEED3-842B-41A5-8621-8C9A98C30F5A}" presName="Name37" presStyleLbl="parChTrans1D4" presStyleIdx="3" presStyleCnt="4"/>
      <dgm:spPr/>
      <dgm:t>
        <a:bodyPr/>
        <a:lstStyle/>
        <a:p>
          <a:endParaRPr lang="en-GB"/>
        </a:p>
      </dgm:t>
    </dgm:pt>
    <dgm:pt modelId="{3075EB2C-170C-4A76-91FE-BF7E9853ACBC}" type="pres">
      <dgm:prSet presAssocID="{08297165-D30A-49EE-92A6-D3FF5EEB8074}" presName="hierRoot2" presStyleCnt="0">
        <dgm:presLayoutVars>
          <dgm:hierBranch val="init"/>
        </dgm:presLayoutVars>
      </dgm:prSet>
      <dgm:spPr/>
    </dgm:pt>
    <dgm:pt modelId="{629B3312-D75A-42D2-8C09-B65877FEBBFE}" type="pres">
      <dgm:prSet presAssocID="{08297165-D30A-49EE-92A6-D3FF5EEB8074}" presName="rootComposite" presStyleCnt="0"/>
      <dgm:spPr/>
    </dgm:pt>
    <dgm:pt modelId="{C39AA802-3158-4C46-A07C-C810F2D7F963}" type="pres">
      <dgm:prSet presAssocID="{08297165-D30A-49EE-92A6-D3FF5EEB8074}" presName="rootText" presStyleLbl="node4" presStyleIdx="3" presStyleCnt="4" custLinFactX="-100000" custLinFactY="-41355" custLinFactNeighborX="-181647" custLinFactNeighborY="-10000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16F4C2ED-ACBC-4981-AE16-4E36B395C80C}" type="pres">
      <dgm:prSet presAssocID="{08297165-D30A-49EE-92A6-D3FF5EEB8074}" presName="rootConnector" presStyleLbl="node4" presStyleIdx="3" presStyleCnt="4"/>
      <dgm:spPr/>
      <dgm:t>
        <a:bodyPr/>
        <a:lstStyle/>
        <a:p>
          <a:endParaRPr lang="en-GB"/>
        </a:p>
      </dgm:t>
    </dgm:pt>
    <dgm:pt modelId="{F6ADA778-322C-4111-89ED-A15888485817}" type="pres">
      <dgm:prSet presAssocID="{08297165-D30A-49EE-92A6-D3FF5EEB8074}" presName="hierChild4" presStyleCnt="0"/>
      <dgm:spPr/>
    </dgm:pt>
    <dgm:pt modelId="{A7FC0A26-943C-4B71-82DB-CB26630E6326}" type="pres">
      <dgm:prSet presAssocID="{08297165-D30A-49EE-92A6-D3FF5EEB8074}" presName="hierChild5" presStyleCnt="0"/>
      <dgm:spPr/>
    </dgm:pt>
    <dgm:pt modelId="{C2C4AF2F-FEFB-473D-9AE2-13C7A5FEB847}" type="pres">
      <dgm:prSet presAssocID="{17683303-0FA2-4A21-A1AA-FCC8FC9399C1}" presName="hierChild5" presStyleCnt="0"/>
      <dgm:spPr/>
    </dgm:pt>
    <dgm:pt modelId="{5701E328-7693-4583-9A63-BCD23852198B}" type="pres">
      <dgm:prSet presAssocID="{7AF7979B-1DD3-4BA6-A8A4-6A8AF7CAA2F5}" presName="Name37" presStyleLbl="parChTrans1D3" presStyleIdx="3" presStyleCnt="4"/>
      <dgm:spPr/>
      <dgm:t>
        <a:bodyPr/>
        <a:lstStyle/>
        <a:p>
          <a:endParaRPr lang="en-GB"/>
        </a:p>
      </dgm:t>
    </dgm:pt>
    <dgm:pt modelId="{46368D01-B441-41CD-A667-7514F3312B2A}" type="pres">
      <dgm:prSet presAssocID="{A6EC6BE9-F3C4-4845-A634-19DC510FC898}" presName="hierRoot2" presStyleCnt="0">
        <dgm:presLayoutVars>
          <dgm:hierBranch val="init"/>
        </dgm:presLayoutVars>
      </dgm:prSet>
      <dgm:spPr/>
    </dgm:pt>
    <dgm:pt modelId="{F14AF96F-E612-4AFD-9278-21FE3047E568}" type="pres">
      <dgm:prSet presAssocID="{A6EC6BE9-F3C4-4845-A634-19DC510FC898}" presName="rootComposite" presStyleCnt="0"/>
      <dgm:spPr/>
    </dgm:pt>
    <dgm:pt modelId="{8701B44B-6C4F-4495-AF17-B9FEBC510378}" type="pres">
      <dgm:prSet presAssocID="{A6EC6BE9-F3C4-4845-A634-19DC510FC898}" presName="rootText" presStyleLbl="node3" presStyleIdx="3" presStyleCnt="4" custLinFactX="-200000" custLinFactY="-51502" custLinFactNeighborX="-220745" custLinFactNeighborY="-10000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73405047-D939-4AC5-821C-C7457F69271B}" type="pres">
      <dgm:prSet presAssocID="{A6EC6BE9-F3C4-4845-A634-19DC510FC898}" presName="rootConnector" presStyleLbl="node3" presStyleIdx="3" presStyleCnt="4"/>
      <dgm:spPr/>
      <dgm:t>
        <a:bodyPr/>
        <a:lstStyle/>
        <a:p>
          <a:endParaRPr lang="en-GB"/>
        </a:p>
      </dgm:t>
    </dgm:pt>
    <dgm:pt modelId="{0F15B482-2E8C-4C19-805E-3CAE062EFFE1}" type="pres">
      <dgm:prSet presAssocID="{A6EC6BE9-F3C4-4845-A634-19DC510FC898}" presName="hierChild4" presStyleCnt="0"/>
      <dgm:spPr/>
    </dgm:pt>
    <dgm:pt modelId="{AAFC7152-F096-4A8F-8800-FE7E6705F53C}" type="pres">
      <dgm:prSet presAssocID="{A6EC6BE9-F3C4-4845-A634-19DC510FC898}" presName="hierChild5" presStyleCnt="0"/>
      <dgm:spPr/>
    </dgm:pt>
    <dgm:pt modelId="{04D49AA7-531A-B144-83F1-AB729A45DB1B}" type="pres">
      <dgm:prSet presAssocID="{7348C110-6E4C-004D-BEB7-5E868A4E547F}" presName="hierChild5" presStyleCnt="0"/>
      <dgm:spPr/>
    </dgm:pt>
    <dgm:pt modelId="{7798CE04-BDE3-A249-B886-5D90D0516F1C}" type="pres">
      <dgm:prSet presAssocID="{CAAA5946-D97B-C14B-B4E6-01DA89998940}" presName="hierChild3" presStyleCnt="0"/>
      <dgm:spPr/>
    </dgm:pt>
    <dgm:pt modelId="{53B552B9-95C2-F141-B350-9D5701D91DA3}" type="pres">
      <dgm:prSet presAssocID="{25AB6E8D-EAE3-5D4A-881E-C14FEE12C34A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17C8769E-7219-9244-AD7F-345D5C71E05A}" type="pres">
      <dgm:prSet presAssocID="{D6BB77E0-4C2D-6C4F-BC8C-B67D3149D4A0}" presName="hierRoot3" presStyleCnt="0">
        <dgm:presLayoutVars>
          <dgm:hierBranch val="init"/>
        </dgm:presLayoutVars>
      </dgm:prSet>
      <dgm:spPr/>
    </dgm:pt>
    <dgm:pt modelId="{E88AE44C-9CC3-AB45-86C0-48F55CBB8B86}" type="pres">
      <dgm:prSet presAssocID="{D6BB77E0-4C2D-6C4F-BC8C-B67D3149D4A0}" presName="rootComposite3" presStyleCnt="0"/>
      <dgm:spPr/>
    </dgm:pt>
    <dgm:pt modelId="{655D6BE7-124D-C94B-8B07-51E041951697}" type="pres">
      <dgm:prSet presAssocID="{D6BB77E0-4C2D-6C4F-BC8C-B67D3149D4A0}" presName="rootText3" presStyleLbl="asst1" presStyleIdx="0" presStyleCnt="1" custLinFactNeighborX="191" custLinFactNeighborY="-166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A219A2-4C41-0042-B484-77AFF769F78E}" type="pres">
      <dgm:prSet presAssocID="{D6BB77E0-4C2D-6C4F-BC8C-B67D3149D4A0}" presName="rootConnector3" presStyleLbl="asst1" presStyleIdx="0" presStyleCnt="1"/>
      <dgm:spPr/>
      <dgm:t>
        <a:bodyPr/>
        <a:lstStyle/>
        <a:p>
          <a:endParaRPr lang="en-US"/>
        </a:p>
      </dgm:t>
    </dgm:pt>
    <dgm:pt modelId="{4E418B4F-4AB5-5E42-8684-AB38A1B2EFF9}" type="pres">
      <dgm:prSet presAssocID="{D6BB77E0-4C2D-6C4F-BC8C-B67D3149D4A0}" presName="hierChild6" presStyleCnt="0"/>
      <dgm:spPr/>
    </dgm:pt>
    <dgm:pt modelId="{E2B08271-935E-DC42-AA4E-C4476CB95F90}" type="pres">
      <dgm:prSet presAssocID="{D6BB77E0-4C2D-6C4F-BC8C-B67D3149D4A0}" presName="hierChild7" presStyleCnt="0"/>
      <dgm:spPr/>
    </dgm:pt>
  </dgm:ptLst>
  <dgm:cxnLst>
    <dgm:cxn modelId="{1FD20692-A7C9-7541-BC9E-5F05D4B4C5BA}" type="presOf" srcId="{A6EC6BE9-F3C4-4845-A634-19DC510FC898}" destId="{73405047-D939-4AC5-821C-C7457F69271B}" srcOrd="1" destOrd="0" presId="urn:microsoft.com/office/officeart/2005/8/layout/orgChart1"/>
    <dgm:cxn modelId="{F360C030-3916-0047-82AB-5689A49F3772}" type="presOf" srcId="{948AEED3-842B-41A5-8621-8C9A98C30F5A}" destId="{7C2F9F6E-B44A-42A4-BD8D-52F488874957}" srcOrd="0" destOrd="0" presId="urn:microsoft.com/office/officeart/2005/8/layout/orgChart1"/>
    <dgm:cxn modelId="{9D20B962-CAF5-8648-AD92-05F976DCEBDE}" type="presOf" srcId="{C2AC7A65-50EB-4A87-B5A8-D0569FD10FCA}" destId="{8A05AC41-2A17-4CCA-8F18-C4CA955C3B53}" srcOrd="1" destOrd="0" presId="urn:microsoft.com/office/officeart/2005/8/layout/orgChart1"/>
    <dgm:cxn modelId="{C91F7C88-F5EB-7443-A1C0-C911D9DD9DC3}" type="presOf" srcId="{17683303-0FA2-4A21-A1AA-FCC8FC9399C1}" destId="{A5AC413A-E791-4B5D-92F2-9893CA6869A0}" srcOrd="0" destOrd="0" presId="urn:microsoft.com/office/officeart/2005/8/layout/orgChart1"/>
    <dgm:cxn modelId="{F8238FC1-8F35-4297-B425-7D4CC256EB15}" srcId="{7348C110-6E4C-004D-BEB7-5E868A4E547F}" destId="{A6EC6BE9-F3C4-4845-A634-19DC510FC898}" srcOrd="1" destOrd="0" parTransId="{7AF7979B-1DD3-4BA6-A8A4-6A8AF7CAA2F5}" sibTransId="{A54DBCDF-477A-4AFA-861B-C6F5A4827549}"/>
    <dgm:cxn modelId="{F1703686-D936-6940-B820-5084A5C2191D}" type="presOf" srcId="{25AB6E8D-EAE3-5D4A-881E-C14FEE12C34A}" destId="{53B552B9-95C2-F141-B350-9D5701D91DA3}" srcOrd="0" destOrd="0" presId="urn:microsoft.com/office/officeart/2005/8/layout/orgChart1"/>
    <dgm:cxn modelId="{D98E0CA2-0CCE-C54F-97C6-3011D46C8B2B}" type="presOf" srcId="{1E0139B4-EA9E-4844-94DB-9C501FCC702C}" destId="{961AE26A-4BD2-4F2F-97E9-1B5D6BA383FD}" srcOrd="1" destOrd="0" presId="urn:microsoft.com/office/officeart/2005/8/layout/orgChart1"/>
    <dgm:cxn modelId="{90246188-94BE-450D-8AC3-FC75EAAAE6FB}" srcId="{17683303-0FA2-4A21-A1AA-FCC8FC9399C1}" destId="{9D4C426D-382C-40B5-9450-B537D7B6089C}" srcOrd="0" destOrd="0" parTransId="{C8314B36-CE67-452C-B503-747C37716B91}" sibTransId="{B11BB5CE-7148-4376-A20F-9ED722460884}"/>
    <dgm:cxn modelId="{BD85326C-9E46-CA42-9CC2-5937D30032A9}" type="presOf" srcId="{CAAA5946-D97B-C14B-B4E6-01DA89998940}" destId="{08E1D5FE-810A-0E48-BCE1-8220ECEC6E6F}" srcOrd="1" destOrd="0" presId="urn:microsoft.com/office/officeart/2005/8/layout/orgChart1"/>
    <dgm:cxn modelId="{CF38B13E-06B8-DC4D-ACB7-242B26DF9F9D}" type="presOf" srcId="{4B834B66-9A69-431F-80F3-F17C9E8EC66C}" destId="{CDE97B6B-E600-417E-B583-80B87C84E3BD}" srcOrd="0" destOrd="0" presId="urn:microsoft.com/office/officeart/2005/8/layout/orgChart1"/>
    <dgm:cxn modelId="{2E2496CD-275A-7643-8194-ADA296FBF809}" type="presOf" srcId="{D6BB77E0-4C2D-6C4F-BC8C-B67D3149D4A0}" destId="{74A219A2-4C41-0042-B484-77AFF769F78E}" srcOrd="1" destOrd="0" presId="urn:microsoft.com/office/officeart/2005/8/layout/orgChart1"/>
    <dgm:cxn modelId="{C3ECC28A-D982-BF4D-AA6F-1F6CAAFC2F46}" type="presOf" srcId="{6CC8D242-EF7E-4C23-80AC-9200FE7DB6A6}" destId="{9ED0BC9E-7EB1-43CC-BB9B-D56BD207076A}" srcOrd="0" destOrd="0" presId="urn:microsoft.com/office/officeart/2005/8/layout/orgChart1"/>
    <dgm:cxn modelId="{32F61AC0-297D-C549-ACBC-88D402075BC0}" srcId="{CAAA5946-D97B-C14B-B4E6-01DA89998940}" destId="{D6BB77E0-4C2D-6C4F-BC8C-B67D3149D4A0}" srcOrd="0" destOrd="0" parTransId="{25AB6E8D-EAE3-5D4A-881E-C14FEE12C34A}" sibTransId="{2BAAD870-7B73-0744-9052-5DB67ED75803}"/>
    <dgm:cxn modelId="{7F60BF4A-44A6-D046-B848-0386A1086575}" srcId="{33526FBD-D42A-9F45-9D4B-4DAB062EE1BC}" destId="{CAAA5946-D97B-C14B-B4E6-01DA89998940}" srcOrd="0" destOrd="0" parTransId="{24EFF7BA-2E14-ED4C-AF9B-44DDE647F01C}" sibTransId="{2327113E-6BBE-754B-8B48-E7CF0B699308}"/>
    <dgm:cxn modelId="{063A0725-B00D-F545-AAC6-CB4F4CDC71F6}" type="presOf" srcId="{C195A775-F32F-104C-82A2-4E7A6D4DB186}" destId="{C496BCCB-2139-804C-A184-02DC4C43B279}" srcOrd="0" destOrd="0" presId="urn:microsoft.com/office/officeart/2005/8/layout/orgChart1"/>
    <dgm:cxn modelId="{842E2248-B390-144B-9101-F26B1C3621FB}" srcId="{CAAA5946-D97B-C14B-B4E6-01DA89998940}" destId="{EFF34DB2-F704-864F-BF70-D7B608B2CA03}" srcOrd="1" destOrd="0" parTransId="{205E20A2-2E61-A844-90F1-F706DFB783EB}" sibTransId="{ABC11A24-8EA7-2D4F-A8A2-EE6882367FD5}"/>
    <dgm:cxn modelId="{180A3CA6-A8ED-2949-ACED-210EFC07AA04}" type="presOf" srcId="{CE5AA9F0-B41D-4669-B6E2-A28C63084A39}" destId="{4828558A-33DF-428C-A580-F3B66363FBBA}" srcOrd="0" destOrd="0" presId="urn:microsoft.com/office/officeart/2005/8/layout/orgChart1"/>
    <dgm:cxn modelId="{798F323F-1D96-0E4C-A494-A59E9C5EE530}" type="presOf" srcId="{D6BB77E0-4C2D-6C4F-BC8C-B67D3149D4A0}" destId="{655D6BE7-124D-C94B-8B07-51E041951697}" srcOrd="0" destOrd="0" presId="urn:microsoft.com/office/officeart/2005/8/layout/orgChart1"/>
    <dgm:cxn modelId="{A5550E9D-9F43-4441-BB27-7E5E0A9F5C97}" type="presOf" srcId="{032B3E32-753B-49A0-B10E-6DC9F2638D7E}" destId="{F15F62CE-265F-4832-9EDB-54BD6025A53D}" srcOrd="0" destOrd="0" presId="urn:microsoft.com/office/officeart/2005/8/layout/orgChart1"/>
    <dgm:cxn modelId="{B1D0DEA5-F9B6-4E40-AD68-200C5FEC9226}" srcId="{7348C110-6E4C-004D-BEB7-5E868A4E547F}" destId="{17683303-0FA2-4A21-A1AA-FCC8FC9399C1}" srcOrd="0" destOrd="0" parTransId="{EA68136F-BF56-4C2B-8254-554486F7C1E8}" sibTransId="{48683CD8-BC37-43D6-A26F-BF5FA97F1EF4}"/>
    <dgm:cxn modelId="{A77EAE46-A0CF-4876-8B4D-31A32F068B74}" srcId="{EFF34DB2-F704-864F-BF70-D7B608B2CA03}" destId="{1E0139B4-EA9E-4844-94DB-9C501FCC702C}" srcOrd="0" destOrd="0" parTransId="{4B834B66-9A69-431F-80F3-F17C9E8EC66C}" sibTransId="{7FE4C015-8BBD-4141-976F-DD79F79F47B7}"/>
    <dgm:cxn modelId="{48D11C98-BF9D-5541-B6E8-FDE7E59DC342}" type="presOf" srcId="{7348C110-6E4C-004D-BEB7-5E868A4E547F}" destId="{98950A13-792E-614A-98CD-AFB3E81F7F15}" srcOrd="1" destOrd="0" presId="urn:microsoft.com/office/officeart/2005/8/layout/orgChart1"/>
    <dgm:cxn modelId="{B51A1ABC-B11C-8142-B8B6-CA8F2FD2AD87}" type="presOf" srcId="{17683303-0FA2-4A21-A1AA-FCC8FC9399C1}" destId="{B6B7C7C6-2AE8-4013-9D96-CC33ABDFEB11}" srcOrd="1" destOrd="0" presId="urn:microsoft.com/office/officeart/2005/8/layout/orgChart1"/>
    <dgm:cxn modelId="{77F8A752-0E8D-9C4A-B835-698622D94B6A}" type="presOf" srcId="{C2AC7A65-50EB-4A87-B5A8-D0569FD10FCA}" destId="{B5364889-83CF-4D4D-AE9A-6F6D9675567C}" srcOrd="0" destOrd="0" presId="urn:microsoft.com/office/officeart/2005/8/layout/orgChart1"/>
    <dgm:cxn modelId="{9CB7B06A-74A9-F14F-BEF6-66027A9D423D}" type="presOf" srcId="{C8314B36-CE67-452C-B503-747C37716B91}" destId="{7507CEF5-54E2-45C4-AE2F-A2F0659E7366}" srcOrd="0" destOrd="0" presId="urn:microsoft.com/office/officeart/2005/8/layout/orgChart1"/>
    <dgm:cxn modelId="{B14C729B-A994-8F41-A7AC-2612F138F852}" type="presOf" srcId="{7348C110-6E4C-004D-BEB7-5E868A4E547F}" destId="{D8F1A31E-0938-384E-A5CA-33F33EF08877}" srcOrd="0" destOrd="0" presId="urn:microsoft.com/office/officeart/2005/8/layout/orgChart1"/>
    <dgm:cxn modelId="{88B19C4D-3616-4248-94E1-DB87B447991F}" type="presOf" srcId="{9D4C426D-382C-40B5-9450-B537D7B6089C}" destId="{75ACADD9-7358-4111-8DC5-F1D2878CD4A3}" srcOrd="0" destOrd="0" presId="urn:microsoft.com/office/officeart/2005/8/layout/orgChart1"/>
    <dgm:cxn modelId="{21ED0DD4-1AFB-BB4D-9020-4E1585AF0278}" type="presOf" srcId="{7AF7979B-1DD3-4BA6-A8A4-6A8AF7CAA2F5}" destId="{5701E328-7693-4583-9A63-BCD23852198B}" srcOrd="0" destOrd="0" presId="urn:microsoft.com/office/officeart/2005/8/layout/orgChart1"/>
    <dgm:cxn modelId="{511230B8-C6D9-D547-8192-272EB0F363F2}" type="presOf" srcId="{33526FBD-D42A-9F45-9D4B-4DAB062EE1BC}" destId="{2D692D23-5684-BE4D-AC76-24C5BDA0EB7D}" srcOrd="0" destOrd="0" presId="urn:microsoft.com/office/officeart/2005/8/layout/orgChart1"/>
    <dgm:cxn modelId="{60DC798C-AFE8-C849-BF9E-E3BB45F73F52}" type="presOf" srcId="{9D4C426D-382C-40B5-9450-B537D7B6089C}" destId="{F07F95C4-11CA-46C5-8F6F-CDDB9B13CDE3}" srcOrd="1" destOrd="0" presId="urn:microsoft.com/office/officeart/2005/8/layout/orgChart1"/>
    <dgm:cxn modelId="{95BB388D-05F7-4B51-BC94-734E9C355AE5}" srcId="{1E0139B4-EA9E-4844-94DB-9C501FCC702C}" destId="{4BA25D60-591F-46A4-8A08-0D14D9F64DE2}" srcOrd="0" destOrd="0" parTransId="{6CC8D242-EF7E-4C23-80AC-9200FE7DB6A6}" sibTransId="{3CC35BF4-7577-46A2-99F6-89F62A7FA735}"/>
    <dgm:cxn modelId="{F530ECAB-6544-FF46-B98C-F4ACC6AE2976}" type="presOf" srcId="{4BA25D60-591F-46A4-8A08-0D14D9F64DE2}" destId="{72CB15E0-F490-4835-BABC-517CCE352B59}" srcOrd="0" destOrd="0" presId="urn:microsoft.com/office/officeart/2005/8/layout/orgChart1"/>
    <dgm:cxn modelId="{0D038D43-5A69-4743-AC49-90EED2CBBEA2}" type="presOf" srcId="{CE5AA9F0-B41D-4669-B6E2-A28C63084A39}" destId="{4C7178A5-3CF0-43CB-9FAD-474995EDC2B4}" srcOrd="1" destOrd="0" presId="urn:microsoft.com/office/officeart/2005/8/layout/orgChart1"/>
    <dgm:cxn modelId="{28690936-B25C-054D-8845-1AA07FB34574}" type="presOf" srcId="{4BA25D60-591F-46A4-8A08-0D14D9F64DE2}" destId="{533FB3B6-B67B-4985-A781-9C1C61F41984}" srcOrd="1" destOrd="0" presId="urn:microsoft.com/office/officeart/2005/8/layout/orgChart1"/>
    <dgm:cxn modelId="{386B13AF-C8F8-416E-9447-BE01649E2F15}" srcId="{17683303-0FA2-4A21-A1AA-FCC8FC9399C1}" destId="{08297165-D30A-49EE-92A6-D3FF5EEB8074}" srcOrd="1" destOrd="0" parTransId="{948AEED3-842B-41A5-8621-8C9A98C30F5A}" sibTransId="{F7C1748C-C366-41BB-ABA8-5C77396E6B91}"/>
    <dgm:cxn modelId="{629E2D01-8342-594C-B182-E5C87CE4DEA2}" type="presOf" srcId="{EA68136F-BF56-4C2B-8254-554486F7C1E8}" destId="{488FB773-B877-42FD-8CD1-8C0373C17DFB}" srcOrd="0" destOrd="0" presId="urn:microsoft.com/office/officeart/2005/8/layout/orgChart1"/>
    <dgm:cxn modelId="{D15A4166-1F4B-8F49-BAA1-CE1B686AF9DE}" type="presOf" srcId="{CAAA5946-D97B-C14B-B4E6-01DA89998940}" destId="{1787DDED-2C62-B449-9F1E-D96F4D1CE29D}" srcOrd="0" destOrd="0" presId="urn:microsoft.com/office/officeart/2005/8/layout/orgChart1"/>
    <dgm:cxn modelId="{D8A5BBAE-A80D-B44C-8765-CB8D66D54FB3}" type="presOf" srcId="{1E0139B4-EA9E-4844-94DB-9C501FCC702C}" destId="{4B705A2C-67ED-46F3-92FB-F7CC61FD07D5}" srcOrd="0" destOrd="0" presId="urn:microsoft.com/office/officeart/2005/8/layout/orgChart1"/>
    <dgm:cxn modelId="{6EC9E6B7-E598-B14F-A89A-6BC77DFACFCA}" type="presOf" srcId="{008C4F39-45DA-4033-BDAA-512B25220B7C}" destId="{3FA6B7E0-D80A-4912-A9A7-BDD520DD422F}" srcOrd="0" destOrd="0" presId="urn:microsoft.com/office/officeart/2005/8/layout/orgChart1"/>
    <dgm:cxn modelId="{D2FD0914-7C29-4809-9310-D59C148D354E}" srcId="{EFF34DB2-F704-864F-BF70-D7B608B2CA03}" destId="{CE5AA9F0-B41D-4669-B6E2-A28C63084A39}" srcOrd="1" destOrd="0" parTransId="{032B3E32-753B-49A0-B10E-6DC9F2638D7E}" sibTransId="{1570D55B-16E4-4237-89F3-78F146B85F0E}"/>
    <dgm:cxn modelId="{3411815C-564F-1E49-9E4F-36371791FE82}" srcId="{CAAA5946-D97B-C14B-B4E6-01DA89998940}" destId="{7348C110-6E4C-004D-BEB7-5E868A4E547F}" srcOrd="2" destOrd="0" parTransId="{C195A775-F32F-104C-82A2-4E7A6D4DB186}" sibTransId="{13D2D3E9-DE41-ED4F-8A6E-9FF5189554AB}"/>
    <dgm:cxn modelId="{FEC17AB8-06DA-4673-8BF7-F5FBD215A52A}" srcId="{1E0139B4-EA9E-4844-94DB-9C501FCC702C}" destId="{C2AC7A65-50EB-4A87-B5A8-D0569FD10FCA}" srcOrd="1" destOrd="0" parTransId="{008C4F39-45DA-4033-BDAA-512B25220B7C}" sibTransId="{6D49695B-9AF8-4AE4-B1E0-3D24D11F284E}"/>
    <dgm:cxn modelId="{4043CD41-9034-C241-83F0-B70F3DDE83A3}" type="presOf" srcId="{EFF34DB2-F704-864F-BF70-D7B608B2CA03}" destId="{B6C4368E-846B-E449-AEF3-A04854C9D53A}" srcOrd="1" destOrd="0" presId="urn:microsoft.com/office/officeart/2005/8/layout/orgChart1"/>
    <dgm:cxn modelId="{ADEF0ED6-FFDD-BD4D-AA07-EE52B23FCB1D}" type="presOf" srcId="{205E20A2-2E61-A844-90F1-F706DFB783EB}" destId="{FA88A7EF-ACAA-154B-A862-C8B167D74DFA}" srcOrd="0" destOrd="0" presId="urn:microsoft.com/office/officeart/2005/8/layout/orgChart1"/>
    <dgm:cxn modelId="{9F3DC62E-E444-CF48-96E0-D5C41A1D99FF}" type="presOf" srcId="{08297165-D30A-49EE-92A6-D3FF5EEB8074}" destId="{16F4C2ED-ACBC-4981-AE16-4E36B395C80C}" srcOrd="1" destOrd="0" presId="urn:microsoft.com/office/officeart/2005/8/layout/orgChart1"/>
    <dgm:cxn modelId="{92B55FD8-F0DD-0849-903E-757B3655D0BF}" type="presOf" srcId="{EFF34DB2-F704-864F-BF70-D7B608B2CA03}" destId="{577B2119-6A55-7847-B44D-70412B91CB29}" srcOrd="0" destOrd="0" presId="urn:microsoft.com/office/officeart/2005/8/layout/orgChart1"/>
    <dgm:cxn modelId="{EB81A017-06E9-3143-96D7-A3E1E7DE60CB}" type="presOf" srcId="{A6EC6BE9-F3C4-4845-A634-19DC510FC898}" destId="{8701B44B-6C4F-4495-AF17-B9FEBC510378}" srcOrd="0" destOrd="0" presId="urn:microsoft.com/office/officeart/2005/8/layout/orgChart1"/>
    <dgm:cxn modelId="{983AD0B1-2417-7E40-B05A-C52BE14C24BE}" type="presOf" srcId="{08297165-D30A-49EE-92A6-D3FF5EEB8074}" destId="{C39AA802-3158-4C46-A07C-C810F2D7F963}" srcOrd="0" destOrd="0" presId="urn:microsoft.com/office/officeart/2005/8/layout/orgChart1"/>
    <dgm:cxn modelId="{2492057A-4679-1746-8436-9188EB126933}" type="presParOf" srcId="{2D692D23-5684-BE4D-AC76-24C5BDA0EB7D}" destId="{32A7DE86-659E-664D-8AF5-5DF9CE4900EB}" srcOrd="0" destOrd="0" presId="urn:microsoft.com/office/officeart/2005/8/layout/orgChart1"/>
    <dgm:cxn modelId="{4B04F479-DA11-944E-83A1-6FA4844E54C9}" type="presParOf" srcId="{32A7DE86-659E-664D-8AF5-5DF9CE4900EB}" destId="{2A0C663A-A953-4840-BEB8-F09578367FF7}" srcOrd="0" destOrd="0" presId="urn:microsoft.com/office/officeart/2005/8/layout/orgChart1"/>
    <dgm:cxn modelId="{866F7BDF-7AD8-4045-98D9-3C6C12085B94}" type="presParOf" srcId="{2A0C663A-A953-4840-BEB8-F09578367FF7}" destId="{1787DDED-2C62-B449-9F1E-D96F4D1CE29D}" srcOrd="0" destOrd="0" presId="urn:microsoft.com/office/officeart/2005/8/layout/orgChart1"/>
    <dgm:cxn modelId="{2D7FBC64-E16D-1348-9DB0-60937AC1A5B0}" type="presParOf" srcId="{2A0C663A-A953-4840-BEB8-F09578367FF7}" destId="{08E1D5FE-810A-0E48-BCE1-8220ECEC6E6F}" srcOrd="1" destOrd="0" presId="urn:microsoft.com/office/officeart/2005/8/layout/orgChart1"/>
    <dgm:cxn modelId="{9AA81420-A3D7-644F-AB67-44059C86446D}" type="presParOf" srcId="{32A7DE86-659E-664D-8AF5-5DF9CE4900EB}" destId="{80566325-F410-F04E-A271-A8552C4375FE}" srcOrd="1" destOrd="0" presId="urn:microsoft.com/office/officeart/2005/8/layout/orgChart1"/>
    <dgm:cxn modelId="{922D8B16-7C8C-2445-B029-ED1E3F400396}" type="presParOf" srcId="{80566325-F410-F04E-A271-A8552C4375FE}" destId="{FA88A7EF-ACAA-154B-A862-C8B167D74DFA}" srcOrd="0" destOrd="0" presId="urn:microsoft.com/office/officeart/2005/8/layout/orgChart1"/>
    <dgm:cxn modelId="{622B6D6E-B9E8-9748-8471-28B539BEEABB}" type="presParOf" srcId="{80566325-F410-F04E-A271-A8552C4375FE}" destId="{3A739B71-30BC-D148-9650-B47C8EF6865D}" srcOrd="1" destOrd="0" presId="urn:microsoft.com/office/officeart/2005/8/layout/orgChart1"/>
    <dgm:cxn modelId="{208AFA27-AF8B-6A4F-8171-48629D67C494}" type="presParOf" srcId="{3A739B71-30BC-D148-9650-B47C8EF6865D}" destId="{DAC4A6C5-6C5A-3149-A730-28F9EA31F747}" srcOrd="0" destOrd="0" presId="urn:microsoft.com/office/officeart/2005/8/layout/orgChart1"/>
    <dgm:cxn modelId="{267C4BD4-1F20-7143-95F8-7694EB5A8C53}" type="presParOf" srcId="{DAC4A6C5-6C5A-3149-A730-28F9EA31F747}" destId="{577B2119-6A55-7847-B44D-70412B91CB29}" srcOrd="0" destOrd="0" presId="urn:microsoft.com/office/officeart/2005/8/layout/orgChart1"/>
    <dgm:cxn modelId="{910FE134-541D-D847-B2BA-AC7FC6D5E4D0}" type="presParOf" srcId="{DAC4A6C5-6C5A-3149-A730-28F9EA31F747}" destId="{B6C4368E-846B-E449-AEF3-A04854C9D53A}" srcOrd="1" destOrd="0" presId="urn:microsoft.com/office/officeart/2005/8/layout/orgChart1"/>
    <dgm:cxn modelId="{8A5FB160-A79E-4A4A-B121-DACBBA7BFFEE}" type="presParOf" srcId="{3A739B71-30BC-D148-9650-B47C8EF6865D}" destId="{90F0CAF7-E583-1846-9F93-A07A881EF92E}" srcOrd="1" destOrd="0" presId="urn:microsoft.com/office/officeart/2005/8/layout/orgChart1"/>
    <dgm:cxn modelId="{7F152C68-C9A1-6945-9482-BCFD5E7E474F}" type="presParOf" srcId="{90F0CAF7-E583-1846-9F93-A07A881EF92E}" destId="{CDE97B6B-E600-417E-B583-80B87C84E3BD}" srcOrd="0" destOrd="0" presId="urn:microsoft.com/office/officeart/2005/8/layout/orgChart1"/>
    <dgm:cxn modelId="{0CC0B1D8-14DB-404C-83E9-57C786D6FAFB}" type="presParOf" srcId="{90F0CAF7-E583-1846-9F93-A07A881EF92E}" destId="{066A82F4-E10C-48D2-928A-CD165EA61230}" srcOrd="1" destOrd="0" presId="urn:microsoft.com/office/officeart/2005/8/layout/orgChart1"/>
    <dgm:cxn modelId="{0B1B6E5C-B29B-FF4D-82DF-01196A904833}" type="presParOf" srcId="{066A82F4-E10C-48D2-928A-CD165EA61230}" destId="{AF499907-85A9-4E5A-A897-A724D01E036E}" srcOrd="0" destOrd="0" presId="urn:microsoft.com/office/officeart/2005/8/layout/orgChart1"/>
    <dgm:cxn modelId="{59DBE9D2-15A3-3D40-BCD3-9E0A79C53824}" type="presParOf" srcId="{AF499907-85A9-4E5A-A897-A724D01E036E}" destId="{4B705A2C-67ED-46F3-92FB-F7CC61FD07D5}" srcOrd="0" destOrd="0" presId="urn:microsoft.com/office/officeart/2005/8/layout/orgChart1"/>
    <dgm:cxn modelId="{6EE351AE-1A36-9F46-BB44-7B8E23961C98}" type="presParOf" srcId="{AF499907-85A9-4E5A-A897-A724D01E036E}" destId="{961AE26A-4BD2-4F2F-97E9-1B5D6BA383FD}" srcOrd="1" destOrd="0" presId="urn:microsoft.com/office/officeart/2005/8/layout/orgChart1"/>
    <dgm:cxn modelId="{E3DD810D-D56E-B743-988C-32BA603D881E}" type="presParOf" srcId="{066A82F4-E10C-48D2-928A-CD165EA61230}" destId="{78F90E71-8A24-41BC-A226-0390F6FA6BEA}" srcOrd="1" destOrd="0" presId="urn:microsoft.com/office/officeart/2005/8/layout/orgChart1"/>
    <dgm:cxn modelId="{BBF3FF7E-390F-8F40-901A-C03C88DD9F04}" type="presParOf" srcId="{78F90E71-8A24-41BC-A226-0390F6FA6BEA}" destId="{9ED0BC9E-7EB1-43CC-BB9B-D56BD207076A}" srcOrd="0" destOrd="0" presId="urn:microsoft.com/office/officeart/2005/8/layout/orgChart1"/>
    <dgm:cxn modelId="{E103110C-CF01-FD40-B2FC-56B16F8690E4}" type="presParOf" srcId="{78F90E71-8A24-41BC-A226-0390F6FA6BEA}" destId="{6F6463B3-8C1E-4FD0-99A1-8D7D31E8DF28}" srcOrd="1" destOrd="0" presId="urn:microsoft.com/office/officeart/2005/8/layout/orgChart1"/>
    <dgm:cxn modelId="{2195FF78-89B0-D94E-BBAE-EA3D98377629}" type="presParOf" srcId="{6F6463B3-8C1E-4FD0-99A1-8D7D31E8DF28}" destId="{BAE46C0F-B342-4354-AE70-4FB5C338FF6D}" srcOrd="0" destOrd="0" presId="urn:microsoft.com/office/officeart/2005/8/layout/orgChart1"/>
    <dgm:cxn modelId="{3E6B947A-81CB-204F-8550-C6BAA1BE705A}" type="presParOf" srcId="{BAE46C0F-B342-4354-AE70-4FB5C338FF6D}" destId="{72CB15E0-F490-4835-BABC-517CCE352B59}" srcOrd="0" destOrd="0" presId="urn:microsoft.com/office/officeart/2005/8/layout/orgChart1"/>
    <dgm:cxn modelId="{494A3F24-FEBC-4A46-81CF-B05AD9F5ECBC}" type="presParOf" srcId="{BAE46C0F-B342-4354-AE70-4FB5C338FF6D}" destId="{533FB3B6-B67B-4985-A781-9C1C61F41984}" srcOrd="1" destOrd="0" presId="urn:microsoft.com/office/officeart/2005/8/layout/orgChart1"/>
    <dgm:cxn modelId="{5B43D1C2-034B-A545-A3C7-26C5BA3E4359}" type="presParOf" srcId="{6F6463B3-8C1E-4FD0-99A1-8D7D31E8DF28}" destId="{86BAD4F2-FC41-4E84-AF52-BAAE6982C94D}" srcOrd="1" destOrd="0" presId="urn:microsoft.com/office/officeart/2005/8/layout/orgChart1"/>
    <dgm:cxn modelId="{308F3052-7985-8D4D-B3AC-73D053BE8DDF}" type="presParOf" srcId="{6F6463B3-8C1E-4FD0-99A1-8D7D31E8DF28}" destId="{B95B3070-AF3A-4CA9-B4F1-99FA198957E0}" srcOrd="2" destOrd="0" presId="urn:microsoft.com/office/officeart/2005/8/layout/orgChart1"/>
    <dgm:cxn modelId="{7EF1C38B-7CC5-D543-9FD0-6E65EA393396}" type="presParOf" srcId="{78F90E71-8A24-41BC-A226-0390F6FA6BEA}" destId="{3FA6B7E0-D80A-4912-A9A7-BDD520DD422F}" srcOrd="2" destOrd="0" presId="urn:microsoft.com/office/officeart/2005/8/layout/orgChart1"/>
    <dgm:cxn modelId="{392FFD4B-0FD6-AF49-B4C0-F9E22C78807A}" type="presParOf" srcId="{78F90E71-8A24-41BC-A226-0390F6FA6BEA}" destId="{3DC2F139-864B-40AB-8888-E3419B07E9C2}" srcOrd="3" destOrd="0" presId="urn:microsoft.com/office/officeart/2005/8/layout/orgChart1"/>
    <dgm:cxn modelId="{C57E1785-F3D8-EC45-B0FB-F882BAD98414}" type="presParOf" srcId="{3DC2F139-864B-40AB-8888-E3419B07E9C2}" destId="{2B1D2677-4336-4604-8797-4D83D88CB72F}" srcOrd="0" destOrd="0" presId="urn:microsoft.com/office/officeart/2005/8/layout/orgChart1"/>
    <dgm:cxn modelId="{186AB29D-4B13-7440-B915-6EB27B563A3D}" type="presParOf" srcId="{2B1D2677-4336-4604-8797-4D83D88CB72F}" destId="{B5364889-83CF-4D4D-AE9A-6F6D9675567C}" srcOrd="0" destOrd="0" presId="urn:microsoft.com/office/officeart/2005/8/layout/orgChart1"/>
    <dgm:cxn modelId="{6C074A3B-1496-E241-9D2A-075E7ED5CA74}" type="presParOf" srcId="{2B1D2677-4336-4604-8797-4D83D88CB72F}" destId="{8A05AC41-2A17-4CCA-8F18-C4CA955C3B53}" srcOrd="1" destOrd="0" presId="urn:microsoft.com/office/officeart/2005/8/layout/orgChart1"/>
    <dgm:cxn modelId="{4256D27B-86EA-2E4A-8199-7F12DBC7D051}" type="presParOf" srcId="{3DC2F139-864B-40AB-8888-E3419B07E9C2}" destId="{F8C428EE-FDCC-4C85-A1C6-0337E2303576}" srcOrd="1" destOrd="0" presId="urn:microsoft.com/office/officeart/2005/8/layout/orgChart1"/>
    <dgm:cxn modelId="{6FAF1CAD-7873-D645-9DB4-5A5C7C29CD15}" type="presParOf" srcId="{3DC2F139-864B-40AB-8888-E3419B07E9C2}" destId="{E8B1F6DD-A608-4839-B383-C9E897BD5E29}" srcOrd="2" destOrd="0" presId="urn:microsoft.com/office/officeart/2005/8/layout/orgChart1"/>
    <dgm:cxn modelId="{576C9D8E-E2BE-FD4B-9910-05FECFA71A84}" type="presParOf" srcId="{066A82F4-E10C-48D2-928A-CD165EA61230}" destId="{10505777-18D0-4580-9ECE-AB34C64E7BF9}" srcOrd="2" destOrd="0" presId="urn:microsoft.com/office/officeart/2005/8/layout/orgChart1"/>
    <dgm:cxn modelId="{CC8E01CA-D731-B245-923B-6C2DF1910465}" type="presParOf" srcId="{90F0CAF7-E583-1846-9F93-A07A881EF92E}" destId="{F15F62CE-265F-4832-9EDB-54BD6025A53D}" srcOrd="2" destOrd="0" presId="urn:microsoft.com/office/officeart/2005/8/layout/orgChart1"/>
    <dgm:cxn modelId="{DAEA3474-3D52-3A4F-9529-C5D5A9CD0ED9}" type="presParOf" srcId="{90F0CAF7-E583-1846-9F93-A07A881EF92E}" destId="{A3CEE20C-BC27-4D5B-9D5D-4E9A69A5582F}" srcOrd="3" destOrd="0" presId="urn:microsoft.com/office/officeart/2005/8/layout/orgChart1"/>
    <dgm:cxn modelId="{B90F530D-F036-ED41-AF87-9A1F88D981BA}" type="presParOf" srcId="{A3CEE20C-BC27-4D5B-9D5D-4E9A69A5582F}" destId="{90E78ED1-2D26-4AA3-9E5D-7FBF9A80C9D3}" srcOrd="0" destOrd="0" presId="urn:microsoft.com/office/officeart/2005/8/layout/orgChart1"/>
    <dgm:cxn modelId="{C66925B6-7C7E-734C-B944-EEA3D7AFE6B4}" type="presParOf" srcId="{90E78ED1-2D26-4AA3-9E5D-7FBF9A80C9D3}" destId="{4828558A-33DF-428C-A580-F3B66363FBBA}" srcOrd="0" destOrd="0" presId="urn:microsoft.com/office/officeart/2005/8/layout/orgChart1"/>
    <dgm:cxn modelId="{7A89F6EC-06D5-7A42-9D09-9DEAA1162C7D}" type="presParOf" srcId="{90E78ED1-2D26-4AA3-9E5D-7FBF9A80C9D3}" destId="{4C7178A5-3CF0-43CB-9FAD-474995EDC2B4}" srcOrd="1" destOrd="0" presId="urn:microsoft.com/office/officeart/2005/8/layout/orgChart1"/>
    <dgm:cxn modelId="{7A7D1F49-ABEA-1F4F-BD25-ED4C23AB2EAD}" type="presParOf" srcId="{A3CEE20C-BC27-4D5B-9D5D-4E9A69A5582F}" destId="{E00E7B76-7FCB-4B44-8394-116EB4762B28}" srcOrd="1" destOrd="0" presId="urn:microsoft.com/office/officeart/2005/8/layout/orgChart1"/>
    <dgm:cxn modelId="{A837B5D8-E8E0-704D-8012-2B99D318ACC5}" type="presParOf" srcId="{A3CEE20C-BC27-4D5B-9D5D-4E9A69A5582F}" destId="{653616A1-4475-404B-AA9E-312FD13DAF7A}" srcOrd="2" destOrd="0" presId="urn:microsoft.com/office/officeart/2005/8/layout/orgChart1"/>
    <dgm:cxn modelId="{52F22EFC-7C5E-6E43-B1E3-7B124F2DBD85}" type="presParOf" srcId="{3A739B71-30BC-D148-9650-B47C8EF6865D}" destId="{A17E3E04-E3BF-B943-AE60-BEB0CB2478A9}" srcOrd="2" destOrd="0" presId="urn:microsoft.com/office/officeart/2005/8/layout/orgChart1"/>
    <dgm:cxn modelId="{DC9EA7BC-C700-2A49-99EA-5C82E5A4446E}" type="presParOf" srcId="{80566325-F410-F04E-A271-A8552C4375FE}" destId="{C496BCCB-2139-804C-A184-02DC4C43B279}" srcOrd="2" destOrd="0" presId="urn:microsoft.com/office/officeart/2005/8/layout/orgChart1"/>
    <dgm:cxn modelId="{4567BD36-8ACD-6B42-ADE0-D533F3FAD7EA}" type="presParOf" srcId="{80566325-F410-F04E-A271-A8552C4375FE}" destId="{6946DA87-3B59-864E-8D3F-AD7DD9373F3E}" srcOrd="3" destOrd="0" presId="urn:microsoft.com/office/officeart/2005/8/layout/orgChart1"/>
    <dgm:cxn modelId="{C7A41C02-291A-CE43-AD4A-E52DE37BF636}" type="presParOf" srcId="{6946DA87-3B59-864E-8D3F-AD7DD9373F3E}" destId="{5B6F2812-6B2E-0B41-BDA3-370D6F4906C5}" srcOrd="0" destOrd="0" presId="urn:microsoft.com/office/officeart/2005/8/layout/orgChart1"/>
    <dgm:cxn modelId="{90EE3B68-2F07-F042-A7DC-86B6B99329AF}" type="presParOf" srcId="{5B6F2812-6B2E-0B41-BDA3-370D6F4906C5}" destId="{D8F1A31E-0938-384E-A5CA-33F33EF08877}" srcOrd="0" destOrd="0" presId="urn:microsoft.com/office/officeart/2005/8/layout/orgChart1"/>
    <dgm:cxn modelId="{3722FFEF-89A1-EB46-956C-0DAEAD5BEC26}" type="presParOf" srcId="{5B6F2812-6B2E-0B41-BDA3-370D6F4906C5}" destId="{98950A13-792E-614A-98CD-AFB3E81F7F15}" srcOrd="1" destOrd="0" presId="urn:microsoft.com/office/officeart/2005/8/layout/orgChart1"/>
    <dgm:cxn modelId="{50A7A0A4-FAD7-1442-A24C-88E110995688}" type="presParOf" srcId="{6946DA87-3B59-864E-8D3F-AD7DD9373F3E}" destId="{F2F7734A-DFAE-EE47-BEF6-01E232E38F72}" srcOrd="1" destOrd="0" presId="urn:microsoft.com/office/officeart/2005/8/layout/orgChart1"/>
    <dgm:cxn modelId="{2CCB5FA7-9228-0347-9638-2A444BED7378}" type="presParOf" srcId="{F2F7734A-DFAE-EE47-BEF6-01E232E38F72}" destId="{488FB773-B877-42FD-8CD1-8C0373C17DFB}" srcOrd="0" destOrd="0" presId="urn:microsoft.com/office/officeart/2005/8/layout/orgChart1"/>
    <dgm:cxn modelId="{9A06EA61-D75F-4F4C-8316-CE5FD50ACF2E}" type="presParOf" srcId="{F2F7734A-DFAE-EE47-BEF6-01E232E38F72}" destId="{49E52646-43CA-4671-B542-AC18C7E1FB76}" srcOrd="1" destOrd="0" presId="urn:microsoft.com/office/officeart/2005/8/layout/orgChart1"/>
    <dgm:cxn modelId="{D5385772-FC80-0D43-AFED-2D0D574F68ED}" type="presParOf" srcId="{49E52646-43CA-4671-B542-AC18C7E1FB76}" destId="{00FAD1F2-6229-4ED1-AD04-7E3AD8BC1CDD}" srcOrd="0" destOrd="0" presId="urn:microsoft.com/office/officeart/2005/8/layout/orgChart1"/>
    <dgm:cxn modelId="{20CAEEBB-860D-F545-9024-CC197F3FB933}" type="presParOf" srcId="{00FAD1F2-6229-4ED1-AD04-7E3AD8BC1CDD}" destId="{A5AC413A-E791-4B5D-92F2-9893CA6869A0}" srcOrd="0" destOrd="0" presId="urn:microsoft.com/office/officeart/2005/8/layout/orgChart1"/>
    <dgm:cxn modelId="{71742C70-3BBE-4247-B4C6-27089539AC3C}" type="presParOf" srcId="{00FAD1F2-6229-4ED1-AD04-7E3AD8BC1CDD}" destId="{B6B7C7C6-2AE8-4013-9D96-CC33ABDFEB11}" srcOrd="1" destOrd="0" presId="urn:microsoft.com/office/officeart/2005/8/layout/orgChart1"/>
    <dgm:cxn modelId="{5D3F38B8-3395-594F-9CB8-FDF3F7F48BE9}" type="presParOf" srcId="{49E52646-43CA-4671-B542-AC18C7E1FB76}" destId="{2396F6A2-E2D8-4F2E-A3DD-97B145123F6E}" srcOrd="1" destOrd="0" presId="urn:microsoft.com/office/officeart/2005/8/layout/orgChart1"/>
    <dgm:cxn modelId="{4C0AD928-56C9-754A-89D1-F65ED48DBFEB}" type="presParOf" srcId="{2396F6A2-E2D8-4F2E-A3DD-97B145123F6E}" destId="{7507CEF5-54E2-45C4-AE2F-A2F0659E7366}" srcOrd="0" destOrd="0" presId="urn:microsoft.com/office/officeart/2005/8/layout/orgChart1"/>
    <dgm:cxn modelId="{A3DFFBB9-B3BC-7D45-BC25-F33D89660AE3}" type="presParOf" srcId="{2396F6A2-E2D8-4F2E-A3DD-97B145123F6E}" destId="{405CB815-D72B-4621-989D-7FB502140478}" srcOrd="1" destOrd="0" presId="urn:microsoft.com/office/officeart/2005/8/layout/orgChart1"/>
    <dgm:cxn modelId="{8CA1C19B-40DB-A849-A962-AAEF9372EC63}" type="presParOf" srcId="{405CB815-D72B-4621-989D-7FB502140478}" destId="{940733E0-6D9D-43E3-A7A4-89B211973F00}" srcOrd="0" destOrd="0" presId="urn:microsoft.com/office/officeart/2005/8/layout/orgChart1"/>
    <dgm:cxn modelId="{1F2EC17D-6E2C-9A40-9B36-285645329B66}" type="presParOf" srcId="{940733E0-6D9D-43E3-A7A4-89B211973F00}" destId="{75ACADD9-7358-4111-8DC5-F1D2878CD4A3}" srcOrd="0" destOrd="0" presId="urn:microsoft.com/office/officeart/2005/8/layout/orgChart1"/>
    <dgm:cxn modelId="{8637517C-4A1E-5E4F-9F42-85CE6B3DEE4C}" type="presParOf" srcId="{940733E0-6D9D-43E3-A7A4-89B211973F00}" destId="{F07F95C4-11CA-46C5-8F6F-CDDB9B13CDE3}" srcOrd="1" destOrd="0" presId="urn:microsoft.com/office/officeart/2005/8/layout/orgChart1"/>
    <dgm:cxn modelId="{359D8E92-6333-2649-933F-471D67FED7CF}" type="presParOf" srcId="{405CB815-D72B-4621-989D-7FB502140478}" destId="{D85AFC74-BCB7-4D37-B6CF-38751634D29B}" srcOrd="1" destOrd="0" presId="urn:microsoft.com/office/officeart/2005/8/layout/orgChart1"/>
    <dgm:cxn modelId="{AA0F25B5-3DDA-1148-BB40-305E9225FD06}" type="presParOf" srcId="{405CB815-D72B-4621-989D-7FB502140478}" destId="{575AAC93-E09E-494E-8F14-C7B291401D65}" srcOrd="2" destOrd="0" presId="urn:microsoft.com/office/officeart/2005/8/layout/orgChart1"/>
    <dgm:cxn modelId="{90968CBD-DD3C-184B-8242-BE64499CCD21}" type="presParOf" srcId="{2396F6A2-E2D8-4F2E-A3DD-97B145123F6E}" destId="{7C2F9F6E-B44A-42A4-BD8D-52F488874957}" srcOrd="2" destOrd="0" presId="urn:microsoft.com/office/officeart/2005/8/layout/orgChart1"/>
    <dgm:cxn modelId="{1B5B7DF9-C1CF-4549-8CF0-3DCCDBBBD3FF}" type="presParOf" srcId="{2396F6A2-E2D8-4F2E-A3DD-97B145123F6E}" destId="{3075EB2C-170C-4A76-91FE-BF7E9853ACBC}" srcOrd="3" destOrd="0" presId="urn:microsoft.com/office/officeart/2005/8/layout/orgChart1"/>
    <dgm:cxn modelId="{613FBB4A-413C-5B47-86EE-3F6DF4FDF73C}" type="presParOf" srcId="{3075EB2C-170C-4A76-91FE-BF7E9853ACBC}" destId="{629B3312-D75A-42D2-8C09-B65877FEBBFE}" srcOrd="0" destOrd="0" presId="urn:microsoft.com/office/officeart/2005/8/layout/orgChart1"/>
    <dgm:cxn modelId="{9496DE75-7AD1-B44E-B737-C58DE143D2CF}" type="presParOf" srcId="{629B3312-D75A-42D2-8C09-B65877FEBBFE}" destId="{C39AA802-3158-4C46-A07C-C810F2D7F963}" srcOrd="0" destOrd="0" presId="urn:microsoft.com/office/officeart/2005/8/layout/orgChart1"/>
    <dgm:cxn modelId="{CDDF2197-CDA6-6046-8E5B-8EFA8AED39D1}" type="presParOf" srcId="{629B3312-D75A-42D2-8C09-B65877FEBBFE}" destId="{16F4C2ED-ACBC-4981-AE16-4E36B395C80C}" srcOrd="1" destOrd="0" presId="urn:microsoft.com/office/officeart/2005/8/layout/orgChart1"/>
    <dgm:cxn modelId="{B84B54C2-2632-134B-97B0-34590F779F78}" type="presParOf" srcId="{3075EB2C-170C-4A76-91FE-BF7E9853ACBC}" destId="{F6ADA778-322C-4111-89ED-A15888485817}" srcOrd="1" destOrd="0" presId="urn:microsoft.com/office/officeart/2005/8/layout/orgChart1"/>
    <dgm:cxn modelId="{23E30D4C-6202-E542-8A09-3B2BCB1CB8DD}" type="presParOf" srcId="{3075EB2C-170C-4A76-91FE-BF7E9853ACBC}" destId="{A7FC0A26-943C-4B71-82DB-CB26630E6326}" srcOrd="2" destOrd="0" presId="urn:microsoft.com/office/officeart/2005/8/layout/orgChart1"/>
    <dgm:cxn modelId="{7815D68D-5DCA-CF42-80E5-D4333A8E93AF}" type="presParOf" srcId="{49E52646-43CA-4671-B542-AC18C7E1FB76}" destId="{C2C4AF2F-FEFB-473D-9AE2-13C7A5FEB847}" srcOrd="2" destOrd="0" presId="urn:microsoft.com/office/officeart/2005/8/layout/orgChart1"/>
    <dgm:cxn modelId="{7F723835-B072-1147-AFC4-7EC0473E330C}" type="presParOf" srcId="{F2F7734A-DFAE-EE47-BEF6-01E232E38F72}" destId="{5701E328-7693-4583-9A63-BCD23852198B}" srcOrd="2" destOrd="0" presId="urn:microsoft.com/office/officeart/2005/8/layout/orgChart1"/>
    <dgm:cxn modelId="{71E02392-E3BF-224E-ACD6-5202E4B7B8A9}" type="presParOf" srcId="{F2F7734A-DFAE-EE47-BEF6-01E232E38F72}" destId="{46368D01-B441-41CD-A667-7514F3312B2A}" srcOrd="3" destOrd="0" presId="urn:microsoft.com/office/officeart/2005/8/layout/orgChart1"/>
    <dgm:cxn modelId="{74CAC2B6-6EEB-9E40-8414-C051EA4F9534}" type="presParOf" srcId="{46368D01-B441-41CD-A667-7514F3312B2A}" destId="{F14AF96F-E612-4AFD-9278-21FE3047E568}" srcOrd="0" destOrd="0" presId="urn:microsoft.com/office/officeart/2005/8/layout/orgChart1"/>
    <dgm:cxn modelId="{10735ADC-F352-B242-A115-08D9A4C181BD}" type="presParOf" srcId="{F14AF96F-E612-4AFD-9278-21FE3047E568}" destId="{8701B44B-6C4F-4495-AF17-B9FEBC510378}" srcOrd="0" destOrd="0" presId="urn:microsoft.com/office/officeart/2005/8/layout/orgChart1"/>
    <dgm:cxn modelId="{1043F382-8388-D649-9162-9AB26EA7C93D}" type="presParOf" srcId="{F14AF96F-E612-4AFD-9278-21FE3047E568}" destId="{73405047-D939-4AC5-821C-C7457F69271B}" srcOrd="1" destOrd="0" presId="urn:microsoft.com/office/officeart/2005/8/layout/orgChart1"/>
    <dgm:cxn modelId="{78B433F6-4E55-BC4C-8292-7E2D5FBC79FB}" type="presParOf" srcId="{46368D01-B441-41CD-A667-7514F3312B2A}" destId="{0F15B482-2E8C-4C19-805E-3CAE062EFFE1}" srcOrd="1" destOrd="0" presId="urn:microsoft.com/office/officeart/2005/8/layout/orgChart1"/>
    <dgm:cxn modelId="{4103F46E-ACF9-DF40-966E-C8CDC0DDC4F3}" type="presParOf" srcId="{46368D01-B441-41CD-A667-7514F3312B2A}" destId="{AAFC7152-F096-4A8F-8800-FE7E6705F53C}" srcOrd="2" destOrd="0" presId="urn:microsoft.com/office/officeart/2005/8/layout/orgChart1"/>
    <dgm:cxn modelId="{272CA1CD-065B-F047-8058-0818D5864FE6}" type="presParOf" srcId="{6946DA87-3B59-864E-8D3F-AD7DD9373F3E}" destId="{04D49AA7-531A-B144-83F1-AB729A45DB1B}" srcOrd="2" destOrd="0" presId="urn:microsoft.com/office/officeart/2005/8/layout/orgChart1"/>
    <dgm:cxn modelId="{90B61A6C-69D7-3C4A-B2C6-1B4E2FD36E1C}" type="presParOf" srcId="{32A7DE86-659E-664D-8AF5-5DF9CE4900EB}" destId="{7798CE04-BDE3-A249-B886-5D90D0516F1C}" srcOrd="2" destOrd="0" presId="urn:microsoft.com/office/officeart/2005/8/layout/orgChart1"/>
    <dgm:cxn modelId="{F1722B13-98B0-9349-8E15-E9736139C951}" type="presParOf" srcId="{7798CE04-BDE3-A249-B886-5D90D0516F1C}" destId="{53B552B9-95C2-F141-B350-9D5701D91DA3}" srcOrd="0" destOrd="0" presId="urn:microsoft.com/office/officeart/2005/8/layout/orgChart1"/>
    <dgm:cxn modelId="{4E5F7ADA-4126-8945-AB56-5895F57CA91A}" type="presParOf" srcId="{7798CE04-BDE3-A249-B886-5D90D0516F1C}" destId="{17C8769E-7219-9244-AD7F-345D5C71E05A}" srcOrd="1" destOrd="0" presId="urn:microsoft.com/office/officeart/2005/8/layout/orgChart1"/>
    <dgm:cxn modelId="{78F12D5C-5C92-2548-B0B4-0734E6DAF9E9}" type="presParOf" srcId="{17C8769E-7219-9244-AD7F-345D5C71E05A}" destId="{E88AE44C-9CC3-AB45-86C0-48F55CBB8B86}" srcOrd="0" destOrd="0" presId="urn:microsoft.com/office/officeart/2005/8/layout/orgChart1"/>
    <dgm:cxn modelId="{13BA512B-3C10-6847-BC61-112ABBDB1735}" type="presParOf" srcId="{E88AE44C-9CC3-AB45-86C0-48F55CBB8B86}" destId="{655D6BE7-124D-C94B-8B07-51E041951697}" srcOrd="0" destOrd="0" presId="urn:microsoft.com/office/officeart/2005/8/layout/orgChart1"/>
    <dgm:cxn modelId="{AD29F740-13FA-CB48-B669-A221FB7606D2}" type="presParOf" srcId="{E88AE44C-9CC3-AB45-86C0-48F55CBB8B86}" destId="{74A219A2-4C41-0042-B484-77AFF769F78E}" srcOrd="1" destOrd="0" presId="urn:microsoft.com/office/officeart/2005/8/layout/orgChart1"/>
    <dgm:cxn modelId="{C164F6B0-A14F-BE4E-96BD-1C19FFA748B5}" type="presParOf" srcId="{17C8769E-7219-9244-AD7F-345D5C71E05A}" destId="{4E418B4F-4AB5-5E42-8684-AB38A1B2EFF9}" srcOrd="1" destOrd="0" presId="urn:microsoft.com/office/officeart/2005/8/layout/orgChart1"/>
    <dgm:cxn modelId="{64BA8EF5-5198-0541-B713-5E82AF5B569B}" type="presParOf" srcId="{17C8769E-7219-9244-AD7F-345D5C71E05A}" destId="{E2B08271-935E-DC42-AA4E-C4476CB95F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552B9-95C2-F141-B350-9D5701D91DA3}">
      <dsp:nvSpPr>
        <dsp:cNvPr id="0" name=""/>
        <dsp:cNvSpPr/>
      </dsp:nvSpPr>
      <dsp:spPr>
        <a:xfrm>
          <a:off x="4169059" y="734696"/>
          <a:ext cx="151420" cy="553317"/>
        </a:xfrm>
        <a:custGeom>
          <a:avLst/>
          <a:gdLst/>
          <a:ahLst/>
          <a:cxnLst/>
          <a:rect l="0" t="0" r="0" b="0"/>
          <a:pathLst>
            <a:path>
              <a:moveTo>
                <a:pt x="151420" y="0"/>
              </a:moveTo>
              <a:lnTo>
                <a:pt x="151420" y="553317"/>
              </a:lnTo>
              <a:lnTo>
                <a:pt x="0" y="5533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1E328-7693-4583-9A63-BCD23852198B}">
      <dsp:nvSpPr>
        <dsp:cNvPr id="0" name=""/>
        <dsp:cNvSpPr/>
      </dsp:nvSpPr>
      <dsp:spPr>
        <a:xfrm>
          <a:off x="806412" y="2016223"/>
          <a:ext cx="2709670" cy="675750"/>
        </a:xfrm>
        <a:custGeom>
          <a:avLst/>
          <a:gdLst/>
          <a:ahLst/>
          <a:cxnLst/>
          <a:rect l="0" t="0" r="0" b="0"/>
          <a:pathLst>
            <a:path>
              <a:moveTo>
                <a:pt x="2709670" y="675750"/>
              </a:moveTo>
              <a:lnTo>
                <a:pt x="0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F9F6E-B44A-42A4-BD8D-52F488874957}">
      <dsp:nvSpPr>
        <dsp:cNvPr id="0" name=""/>
        <dsp:cNvSpPr/>
      </dsp:nvSpPr>
      <dsp:spPr>
        <a:xfrm>
          <a:off x="2173850" y="3997493"/>
          <a:ext cx="151625" cy="546171"/>
        </a:xfrm>
        <a:custGeom>
          <a:avLst/>
          <a:gdLst/>
          <a:ahLst/>
          <a:cxnLst/>
          <a:rect l="0" t="0" r="0" b="0"/>
          <a:pathLst>
            <a:path>
              <a:moveTo>
                <a:pt x="151625" y="0"/>
              </a:moveTo>
              <a:lnTo>
                <a:pt x="151625" y="546171"/>
              </a:lnTo>
              <a:lnTo>
                <a:pt x="0" y="54617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7CEF5-54E2-45C4-AE2F-A2F0659E7366}">
      <dsp:nvSpPr>
        <dsp:cNvPr id="0" name=""/>
        <dsp:cNvSpPr/>
      </dsp:nvSpPr>
      <dsp:spPr>
        <a:xfrm>
          <a:off x="2325475" y="3997493"/>
          <a:ext cx="194809" cy="546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171"/>
              </a:lnTo>
              <a:lnTo>
                <a:pt x="194809" y="54617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FB773-B877-42FD-8CD1-8C0373C17DFB}">
      <dsp:nvSpPr>
        <dsp:cNvPr id="0" name=""/>
        <dsp:cNvSpPr/>
      </dsp:nvSpPr>
      <dsp:spPr>
        <a:xfrm>
          <a:off x="2913002" y="2691973"/>
          <a:ext cx="603080" cy="571112"/>
        </a:xfrm>
        <a:custGeom>
          <a:avLst/>
          <a:gdLst/>
          <a:ahLst/>
          <a:cxnLst/>
          <a:rect l="0" t="0" r="0" b="0"/>
          <a:pathLst>
            <a:path>
              <a:moveTo>
                <a:pt x="603080" y="0"/>
              </a:moveTo>
              <a:lnTo>
                <a:pt x="603080" y="416886"/>
              </a:lnTo>
              <a:lnTo>
                <a:pt x="0" y="416886"/>
              </a:lnTo>
              <a:lnTo>
                <a:pt x="0" y="5711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96BCCB-2139-804C-A184-02DC4C43B279}">
      <dsp:nvSpPr>
        <dsp:cNvPr id="0" name=""/>
        <dsp:cNvSpPr/>
      </dsp:nvSpPr>
      <dsp:spPr>
        <a:xfrm>
          <a:off x="3516083" y="734696"/>
          <a:ext cx="804396" cy="1222869"/>
        </a:xfrm>
        <a:custGeom>
          <a:avLst/>
          <a:gdLst/>
          <a:ahLst/>
          <a:cxnLst/>
          <a:rect l="0" t="0" r="0" b="0"/>
          <a:pathLst>
            <a:path>
              <a:moveTo>
                <a:pt x="804396" y="0"/>
              </a:moveTo>
              <a:lnTo>
                <a:pt x="804396" y="1068644"/>
              </a:lnTo>
              <a:lnTo>
                <a:pt x="0" y="1068644"/>
              </a:lnTo>
              <a:lnTo>
                <a:pt x="0" y="12228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F62CE-265F-4832-9EDB-54BD6025A53D}">
      <dsp:nvSpPr>
        <dsp:cNvPr id="0" name=""/>
        <dsp:cNvSpPr/>
      </dsp:nvSpPr>
      <dsp:spPr>
        <a:xfrm>
          <a:off x="5558941" y="1944214"/>
          <a:ext cx="2232247" cy="734407"/>
        </a:xfrm>
        <a:custGeom>
          <a:avLst/>
          <a:gdLst/>
          <a:ahLst/>
          <a:cxnLst/>
          <a:rect l="0" t="0" r="0" b="0"/>
          <a:pathLst>
            <a:path>
              <a:moveTo>
                <a:pt x="0" y="734407"/>
              </a:moveTo>
              <a:lnTo>
                <a:pt x="2232247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6B7E0-D80A-4912-A9A7-BDD520DD422F}">
      <dsp:nvSpPr>
        <dsp:cNvPr id="0" name=""/>
        <dsp:cNvSpPr/>
      </dsp:nvSpPr>
      <dsp:spPr>
        <a:xfrm>
          <a:off x="6411573" y="3902762"/>
          <a:ext cx="357171" cy="640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902"/>
              </a:lnTo>
              <a:lnTo>
                <a:pt x="357171" y="64090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0BC9E-7EB1-43CC-BB9B-D56BD207076A}">
      <dsp:nvSpPr>
        <dsp:cNvPr id="0" name=""/>
        <dsp:cNvSpPr/>
      </dsp:nvSpPr>
      <dsp:spPr>
        <a:xfrm>
          <a:off x="6221347" y="3902762"/>
          <a:ext cx="190226" cy="640902"/>
        </a:xfrm>
        <a:custGeom>
          <a:avLst/>
          <a:gdLst/>
          <a:ahLst/>
          <a:cxnLst/>
          <a:rect l="0" t="0" r="0" b="0"/>
          <a:pathLst>
            <a:path>
              <a:moveTo>
                <a:pt x="190226" y="0"/>
              </a:moveTo>
              <a:lnTo>
                <a:pt x="190226" y="640902"/>
              </a:lnTo>
              <a:lnTo>
                <a:pt x="0" y="64090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97B6B-E600-417E-B583-80B87C84E3BD}">
      <dsp:nvSpPr>
        <dsp:cNvPr id="0" name=""/>
        <dsp:cNvSpPr/>
      </dsp:nvSpPr>
      <dsp:spPr>
        <a:xfrm>
          <a:off x="5558941" y="2678622"/>
          <a:ext cx="1440158" cy="48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506"/>
              </a:lnTo>
              <a:lnTo>
                <a:pt x="1440158" y="335506"/>
              </a:lnTo>
              <a:lnTo>
                <a:pt x="1440158" y="48973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8A7EF-ACAA-154B-A862-C8B167D74DFA}">
      <dsp:nvSpPr>
        <dsp:cNvPr id="0" name=""/>
        <dsp:cNvSpPr/>
      </dsp:nvSpPr>
      <dsp:spPr>
        <a:xfrm>
          <a:off x="4320480" y="734696"/>
          <a:ext cx="1238461" cy="1209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292"/>
              </a:lnTo>
              <a:lnTo>
                <a:pt x="1238461" y="1055292"/>
              </a:lnTo>
              <a:lnTo>
                <a:pt x="1238461" y="120951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7DDED-2C62-B449-9F1E-D96F4D1CE29D}">
      <dsp:nvSpPr>
        <dsp:cNvPr id="0" name=""/>
        <dsp:cNvSpPr/>
      </dsp:nvSpPr>
      <dsp:spPr>
        <a:xfrm>
          <a:off x="3586072" y="288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</a:rPr>
            <a:t>199 patients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3586072" y="288"/>
        <a:ext cx="1468815" cy="734407"/>
      </dsp:txXfrm>
    </dsp:sp>
    <dsp:sp modelId="{577B2119-6A55-7847-B44D-70412B91CB29}">
      <dsp:nvSpPr>
        <dsp:cNvPr id="0" name=""/>
        <dsp:cNvSpPr/>
      </dsp:nvSpPr>
      <dsp:spPr>
        <a:xfrm>
          <a:off x="4824533" y="1944214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</a:rPr>
            <a:t>81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</a:rPr>
            <a:t> Intervention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4824533" y="1944214"/>
        <a:ext cx="1468815" cy="734407"/>
      </dsp:txXfrm>
    </dsp:sp>
    <dsp:sp modelId="{4B705A2C-67ED-46F3-92FB-F7CC61FD07D5}">
      <dsp:nvSpPr>
        <dsp:cNvPr id="0" name=""/>
        <dsp:cNvSpPr/>
      </dsp:nvSpPr>
      <dsp:spPr>
        <a:xfrm>
          <a:off x="6264692" y="3168354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39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Follow-up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6264692" y="3168354"/>
        <a:ext cx="1468815" cy="734407"/>
      </dsp:txXfrm>
    </dsp:sp>
    <dsp:sp modelId="{72CB15E0-F490-4835-BABC-517CCE352B59}">
      <dsp:nvSpPr>
        <dsp:cNvPr id="0" name=""/>
        <dsp:cNvSpPr/>
      </dsp:nvSpPr>
      <dsp:spPr>
        <a:xfrm>
          <a:off x="4752532" y="4176461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21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err="1" smtClean="0">
              <a:solidFill>
                <a:schemeClr val="tx1"/>
              </a:solidFill>
            </a:rPr>
            <a:t>Wt</a:t>
          </a:r>
          <a:r>
            <a:rPr lang="en-GB" sz="2100" kern="1200" dirty="0" smtClean="0">
              <a:solidFill>
                <a:schemeClr val="tx1"/>
              </a:solidFill>
            </a:rPr>
            <a:t> stable*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4752532" y="4176461"/>
        <a:ext cx="1468815" cy="734407"/>
      </dsp:txXfrm>
    </dsp:sp>
    <dsp:sp modelId="{B5364889-83CF-4D4D-AE9A-6F6D9675567C}">
      <dsp:nvSpPr>
        <dsp:cNvPr id="0" name=""/>
        <dsp:cNvSpPr/>
      </dsp:nvSpPr>
      <dsp:spPr>
        <a:xfrm>
          <a:off x="6768745" y="4176461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15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err="1" smtClean="0">
              <a:solidFill>
                <a:schemeClr val="tx1"/>
              </a:solidFill>
            </a:rPr>
            <a:t>Wt</a:t>
          </a:r>
          <a:r>
            <a:rPr lang="en-GB" sz="2100" kern="1200" dirty="0" smtClean="0">
              <a:solidFill>
                <a:schemeClr val="tx1"/>
              </a:solidFill>
            </a:rPr>
            <a:t> losing*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6768745" y="4176461"/>
        <a:ext cx="1468815" cy="734407"/>
      </dsp:txXfrm>
    </dsp:sp>
    <dsp:sp modelId="{4828558A-33DF-428C-A580-F3B66363FBBA}">
      <dsp:nvSpPr>
        <dsp:cNvPr id="0" name=""/>
        <dsp:cNvSpPr/>
      </dsp:nvSpPr>
      <dsp:spPr>
        <a:xfrm>
          <a:off x="7056780" y="1944214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42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Baseline</a:t>
          </a:r>
        </a:p>
      </dsp:txBody>
      <dsp:txXfrm>
        <a:off x="7056780" y="1944214"/>
        <a:ext cx="1468815" cy="734407"/>
      </dsp:txXfrm>
    </dsp:sp>
    <dsp:sp modelId="{D8F1A31E-0938-384E-A5CA-33F33EF08877}">
      <dsp:nvSpPr>
        <dsp:cNvPr id="0" name=""/>
        <dsp:cNvSpPr/>
      </dsp:nvSpPr>
      <dsp:spPr>
        <a:xfrm>
          <a:off x="2781675" y="1957566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</a:rPr>
            <a:t>82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</a:rPr>
            <a:t>Controls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2781675" y="1957566"/>
        <a:ext cx="1468815" cy="734407"/>
      </dsp:txXfrm>
    </dsp:sp>
    <dsp:sp modelId="{A5AC413A-E791-4B5D-92F2-9893CA6869A0}">
      <dsp:nvSpPr>
        <dsp:cNvPr id="0" name=""/>
        <dsp:cNvSpPr/>
      </dsp:nvSpPr>
      <dsp:spPr>
        <a:xfrm>
          <a:off x="2178594" y="3263085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48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Follow-up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2178594" y="3263085"/>
        <a:ext cx="1468815" cy="734407"/>
      </dsp:txXfrm>
    </dsp:sp>
    <dsp:sp modelId="{75ACADD9-7358-4111-8DC5-F1D2878CD4A3}">
      <dsp:nvSpPr>
        <dsp:cNvPr id="0" name=""/>
        <dsp:cNvSpPr/>
      </dsp:nvSpPr>
      <dsp:spPr>
        <a:xfrm>
          <a:off x="2520285" y="4176461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21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err="1" smtClean="0">
              <a:solidFill>
                <a:schemeClr val="tx1"/>
              </a:solidFill>
            </a:rPr>
            <a:t>Wt</a:t>
          </a:r>
          <a:r>
            <a:rPr lang="en-GB" sz="2100" kern="1200" dirty="0" smtClean="0">
              <a:solidFill>
                <a:schemeClr val="tx1"/>
              </a:solidFill>
            </a:rPr>
            <a:t> losing*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2520285" y="4176461"/>
        <a:ext cx="1468815" cy="734407"/>
      </dsp:txXfrm>
    </dsp:sp>
    <dsp:sp modelId="{C39AA802-3158-4C46-A07C-C810F2D7F963}">
      <dsp:nvSpPr>
        <dsp:cNvPr id="0" name=""/>
        <dsp:cNvSpPr/>
      </dsp:nvSpPr>
      <dsp:spPr>
        <a:xfrm>
          <a:off x="705034" y="4176461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26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err="1" smtClean="0">
              <a:solidFill>
                <a:schemeClr val="tx1"/>
              </a:solidFill>
            </a:rPr>
            <a:t>Wt</a:t>
          </a:r>
          <a:r>
            <a:rPr lang="en-GB" sz="2100" kern="1200" dirty="0" smtClean="0">
              <a:solidFill>
                <a:schemeClr val="tx1"/>
              </a:solidFill>
            </a:rPr>
            <a:t> stable*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705034" y="4176461"/>
        <a:ext cx="1468815" cy="734407"/>
      </dsp:txXfrm>
    </dsp:sp>
    <dsp:sp modelId="{8701B44B-6C4F-4495-AF17-B9FEBC510378}">
      <dsp:nvSpPr>
        <dsp:cNvPr id="0" name=""/>
        <dsp:cNvSpPr/>
      </dsp:nvSpPr>
      <dsp:spPr>
        <a:xfrm>
          <a:off x="72004" y="2016223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34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>
              <a:solidFill>
                <a:schemeClr val="tx1"/>
              </a:solidFill>
            </a:rPr>
            <a:t>Baseline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72004" y="2016223"/>
        <a:ext cx="1468815" cy="734407"/>
      </dsp:txXfrm>
    </dsp:sp>
    <dsp:sp modelId="{655D6BE7-124D-C94B-8B07-51E041951697}">
      <dsp:nvSpPr>
        <dsp:cNvPr id="0" name=""/>
        <dsp:cNvSpPr/>
      </dsp:nvSpPr>
      <dsp:spPr>
        <a:xfrm>
          <a:off x="2700244" y="920809"/>
          <a:ext cx="1468815" cy="734407"/>
        </a:xfrm>
        <a:prstGeom prst="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0000"/>
              </a:solidFill>
            </a:rPr>
            <a:t>36 patients non-</a:t>
          </a:r>
          <a:r>
            <a:rPr lang="en-US" sz="2100" kern="1200" dirty="0" err="1" smtClean="0">
              <a:solidFill>
                <a:srgbClr val="FF0000"/>
              </a:solidFill>
            </a:rPr>
            <a:t>Ca</a:t>
          </a:r>
          <a:endParaRPr lang="en-US" sz="2100" kern="1200" dirty="0" smtClean="0">
            <a:solidFill>
              <a:srgbClr val="FF0000"/>
            </a:solidFill>
          </a:endParaRPr>
        </a:p>
      </dsp:txBody>
      <dsp:txXfrm>
        <a:off x="2700244" y="920809"/>
        <a:ext cx="1468815" cy="734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784225" cy="2746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905500" y="90488"/>
            <a:ext cx="954088" cy="2746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1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4975"/>
            <a:ext cx="717550" cy="2746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1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89700" y="9324975"/>
            <a:ext cx="369888" cy="2746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66783AF9-9708-C94A-9BB2-B5F446CEB81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02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defTabSz="942975">
              <a:defRPr sz="1200">
                <a:solidFill>
                  <a:srgbClr val="FF0000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525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>
                <a:solidFill>
                  <a:srgbClr val="FF0000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039813" y="722313"/>
            <a:ext cx="4810125" cy="3606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568825"/>
            <a:ext cx="5051425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0825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defTabSz="942975">
              <a:defRPr sz="1200">
                <a:solidFill>
                  <a:srgbClr val="FF0000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5250" y="9140825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>
                <a:solidFill>
                  <a:srgbClr val="FF0000"/>
                </a:solidFill>
                <a:cs typeface="+mn-cs"/>
              </a:defRPr>
            </a:lvl1pPr>
          </a:lstStyle>
          <a:p>
            <a:pPr>
              <a:defRPr/>
            </a:pPr>
            <a:fld id="{9551F115-399E-664E-AABF-AD134D8F0B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607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solidFill>
            <a:srgbClr val="FFFFFF"/>
          </a:solidFill>
          <a:ln/>
        </p:spPr>
      </p:sp>
      <p:sp>
        <p:nvSpPr>
          <p:cNvPr id="1638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ln cap="flat"/>
        </p:spPr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ChangeArrowheads="1"/>
          </p:cNvSpPr>
          <p:nvPr/>
        </p:nvSpPr>
        <p:spPr bwMode="auto">
          <a:xfrm>
            <a:off x="3904192" y="0"/>
            <a:ext cx="2985558" cy="48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348" tIns="47174" rIns="94348" bIns="47174" anchor="ctr"/>
          <a:lstStyle/>
          <a:p>
            <a:endParaRPr lang="en-US"/>
          </a:p>
        </p:txBody>
      </p:sp>
      <p:sp>
        <p:nvSpPr>
          <p:cNvPr id="91138" name="Rectangle 3"/>
          <p:cNvSpPr>
            <a:spLocks noChangeArrowheads="1"/>
          </p:cNvSpPr>
          <p:nvPr/>
        </p:nvSpPr>
        <p:spPr bwMode="auto">
          <a:xfrm>
            <a:off x="3904192" y="9140746"/>
            <a:ext cx="2985558" cy="48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656" tIns="0" rIns="19656" bIns="0" anchor="b"/>
          <a:lstStyle/>
          <a:p>
            <a:pPr algn="r" defTabSz="786232"/>
            <a:r>
              <a:rPr lang="en-GB" sz="1000" i="1"/>
              <a:t>29</a:t>
            </a:r>
          </a:p>
        </p:txBody>
      </p:sp>
      <p:sp>
        <p:nvSpPr>
          <p:cNvPr id="91139" name="Rectangle 4"/>
          <p:cNvSpPr>
            <a:spLocks noChangeArrowheads="1"/>
          </p:cNvSpPr>
          <p:nvPr/>
        </p:nvSpPr>
        <p:spPr bwMode="auto">
          <a:xfrm>
            <a:off x="0" y="9140746"/>
            <a:ext cx="2985558" cy="48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348" tIns="47174" rIns="94348" bIns="47174" anchor="ctr"/>
          <a:lstStyle/>
          <a:p>
            <a:endParaRPr lang="en-US"/>
          </a:p>
        </p:txBody>
      </p:sp>
      <p:sp>
        <p:nvSpPr>
          <p:cNvPr id="91140" name="Rectangle 5"/>
          <p:cNvSpPr>
            <a:spLocks noChangeArrowheads="1"/>
          </p:cNvSpPr>
          <p:nvPr/>
        </p:nvSpPr>
        <p:spPr bwMode="auto">
          <a:xfrm>
            <a:off x="0" y="0"/>
            <a:ext cx="2985558" cy="48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348" tIns="47174" rIns="94348" bIns="47174" anchor="ctr"/>
          <a:lstStyle/>
          <a:p>
            <a:endParaRPr lang="en-US"/>
          </a:p>
        </p:txBody>
      </p:sp>
      <p:sp>
        <p:nvSpPr>
          <p:cNvPr id="91141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ln cap="flat"/>
        </p:spPr>
      </p:sp>
      <p:sp>
        <p:nvSpPr>
          <p:cNvPr id="91142" name="Rectangle 7"/>
          <p:cNvSpPr>
            <a:spLocks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solidFill>
            <a:srgbClr val="FFFFFF"/>
          </a:solidFill>
          <a:ln/>
        </p:spPr>
      </p:sp>
      <p:sp>
        <p:nvSpPr>
          <p:cNvPr id="9523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solidFill>
            <a:srgbClr val="FFFFFF"/>
          </a:solidFill>
          <a:ln/>
        </p:spPr>
      </p:sp>
      <p:sp>
        <p:nvSpPr>
          <p:cNvPr id="9728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solidFill>
            <a:srgbClr val="FFFFFF"/>
          </a:solidFill>
          <a:ln/>
        </p:spPr>
      </p:sp>
      <p:sp>
        <p:nvSpPr>
          <p:cNvPr id="9933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solidFill>
            <a:srgbClr val="FFFFFF"/>
          </a:solidFill>
          <a:ln/>
        </p:spPr>
      </p:sp>
      <p:sp>
        <p:nvSpPr>
          <p:cNvPr id="10137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61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6213" indent="-176213">
              <a:buFont typeface="Wingdings" charset="0"/>
              <a:buChar char="Ø"/>
            </a:pPr>
            <a:r>
              <a:rPr lang="en-US">
                <a:latin typeface="Times New Roman" charset="0"/>
              </a:rPr>
              <a:t>50 % undergoing surgery as pert of their initial treatment</a:t>
            </a:r>
          </a:p>
          <a:p>
            <a:pPr marL="176213" indent="-176213">
              <a:buFont typeface="Wingdings" charset="0"/>
              <a:buChar char="Ø"/>
            </a:pPr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6213" indent="-176213">
              <a:buFont typeface="Wingdings" charset="0"/>
              <a:buChar char="Ø"/>
            </a:pPr>
            <a:r>
              <a:rPr lang="en-US">
                <a:latin typeface="Times New Roman" charset="0"/>
              </a:rPr>
              <a:t>50 % undergoing surgery as pert of their initial treatment</a:t>
            </a:r>
          </a:p>
          <a:p>
            <a:pPr marL="176213" indent="-176213">
              <a:buFont typeface="Wingdings" charset="0"/>
              <a:buChar char="Ø"/>
            </a:pPr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6213" indent="-176213">
              <a:buFont typeface="Wingdings" charset="0"/>
              <a:buChar char="Ø"/>
            </a:pPr>
            <a:r>
              <a:rPr lang="en-US">
                <a:latin typeface="Times New Roman" charset="0"/>
              </a:rPr>
              <a:t>50 % undergoing surgery as pert of their initial treatment</a:t>
            </a:r>
          </a:p>
          <a:p>
            <a:pPr marL="176213" indent="-176213">
              <a:buFont typeface="Wingdings" charset="0"/>
              <a:buChar char="Ø"/>
            </a:pPr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Formation of Cancer networks with resourced audit </a:t>
            </a:r>
          </a:p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9338" y="728663"/>
            <a:ext cx="4791075" cy="3594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Education and training a good example being the DROP study </a:t>
            </a:r>
          </a:p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66576" indent="-294837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79347" indent="-23586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1086" indent="-23586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22825" indent="-23586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94564" indent="-23586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66303" indent="-23586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38042" indent="-23586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09781" indent="-23586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31C7B3FD-E33E-AC47-9AB6-F431B7B3563D}" type="slidenum">
              <a:rPr lang="en-GB"/>
              <a:pPr eaLnBrk="1" hangingPunct="1">
                <a:defRPr/>
              </a:pPr>
              <a:t>55</a:t>
            </a:fld>
            <a:endParaRPr lang="en-GB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GB" sz="800">
                <a:latin typeface="Arial" charset="0"/>
              </a:rPr>
              <a:t>Pancreatic cancer ranks 6</a:t>
            </a:r>
            <a:r>
              <a:rPr lang="en-GB" sz="800" baseline="30000">
                <a:latin typeface="Arial" charset="0"/>
              </a:rPr>
              <a:t>th</a:t>
            </a:r>
            <a:r>
              <a:rPr lang="en-GB" sz="800">
                <a:latin typeface="Arial" charset="0"/>
              </a:rPr>
              <a:t> in cancer related mortality.  Of the 7500 patients diagnosed each year in the UK. Only 10-15% ARE ELIGIBLE FOR POTENTIALLY curative surgery, with the median survival time of only 18months. however compared to 4months for palliative treatment there is clearly a gain to be had.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GB" sz="800">
                <a:latin typeface="Arial" charset="0"/>
              </a:rPr>
              <a:t>Unfortunately for some the survival time following surgery can be as low as 3months and therefore a quality of life issue arises and therefore great caution must be excercised when selecting patients for surgery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GB" sz="800">
                <a:latin typeface="Arial" charset="0"/>
              </a:rPr>
              <a:t>The question I ask is can is can we classify and profile pancreatic cancer to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GB" sz="800">
                <a:latin typeface="Arial" charset="0"/>
              </a:rPr>
              <a:t>better understand the disease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sz="800" b="1">
                <a:latin typeface="Calibri" charset="0"/>
              </a:rPr>
              <a:t>Target specific therapy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sz="800" b="1">
                <a:latin typeface="Calibri" charset="0"/>
              </a:rPr>
              <a:t>   Improve management algorithm</a:t>
            </a: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GB" sz="800">
                <a:latin typeface="Arial" charset="0"/>
              </a:rPr>
              <a:t>could this be achieved with preoperative biomarkers.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sz="800">
                <a:latin typeface="Arial" charset="0"/>
              </a:rPr>
              <a:t>Potentially if some with borderline staged disease but good biomarker profile may be considered for surgery.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GB" sz="800"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GB" sz="800" b="1">
                <a:solidFill>
                  <a:schemeClr val="bg2"/>
                </a:solidFill>
                <a:latin typeface="Arial" charset="0"/>
              </a:rPr>
              <a:t>Solution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GB" sz="800">
                <a:solidFill>
                  <a:schemeClr val="bg2"/>
                </a:solidFill>
                <a:latin typeface="Arial" charset="0"/>
              </a:rPr>
              <a:t>Pre-operative identification of poor prognosis tumours using biomarkers may allow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GB" sz="800">
                <a:solidFill>
                  <a:schemeClr val="bg2"/>
                </a:solidFill>
                <a:latin typeface="Arial" charset="0"/>
              </a:rPr>
              <a:t>	1) Targeting of appropriate therapy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GB" sz="800">
                <a:solidFill>
                  <a:schemeClr val="bg2"/>
                </a:solidFill>
                <a:latin typeface="Arial" charset="0"/>
              </a:rPr>
              <a:t>	2) Avoid surgical morbidity for whom longer-term survival is unlikely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290B0-BE43-E648-94E7-B02B97D09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4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304CF-EC84-0D48-89EC-9665D1E20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39D0-58BF-9F40-A91C-979E52B5D8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7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305975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874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44675"/>
            <a:ext cx="7772400" cy="2049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046538"/>
            <a:ext cx="7772400" cy="20494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69F3E-11CE-6A4D-AFA4-A3B9A0D74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5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623016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6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DD4C6-4D0D-7F41-A9CD-DDEA2B8861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9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360E9-EF92-9C44-B43A-7C00D4558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7636E-8388-AC49-A6DC-203A3442F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36EE2-6766-BA45-A821-2334DE6396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2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53A05-045E-5747-AA89-797CF76FB5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6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5FA4BC-1BA1-E548-81AC-6011BB756A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E40048-743A-7F4A-BF33-E582D7A6E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088CB-1E71-3447-92DD-1B98AFCBD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1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30196"/>
                <a:invGamma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FFFF00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00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744F1068-982D-8841-B444-CBA0DDEEC4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Calibri"/>
          <a:ea typeface="ＭＳ Ｐゴシック" charset="0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rgbClr val="FFFF00"/>
          </a:solidFill>
          <a:latin typeface="Calibri"/>
          <a:ea typeface="ＭＳ Ｐゴシック" charset="0"/>
          <a:cs typeface="Calibri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2800">
          <a:solidFill>
            <a:srgbClr val="FFFF00"/>
          </a:solidFill>
          <a:latin typeface="Calibri"/>
          <a:ea typeface="ＭＳ Ｐゴシック" charset="0"/>
          <a:cs typeface="Calibri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2400">
          <a:solidFill>
            <a:srgbClr val="FFFF00"/>
          </a:solidFill>
          <a:latin typeface="Calibri"/>
          <a:ea typeface="ＭＳ Ｐゴシック" charset="0"/>
          <a:cs typeface="Calibri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2000">
          <a:solidFill>
            <a:srgbClr val="FFFF00"/>
          </a:solidFill>
          <a:latin typeface="Calibri"/>
          <a:ea typeface="ＭＳ Ｐゴシック" charset="0"/>
          <a:cs typeface="Calibri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2000">
          <a:solidFill>
            <a:srgbClr val="FFFF00"/>
          </a:solidFill>
          <a:latin typeface="Calibri"/>
          <a:ea typeface="ＭＳ Ｐゴシック" charset="0"/>
          <a:cs typeface="Calibri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oleObject" Target="../embeddings/Microsoft_Excel_Chart1.xls"/><Relationship Id="rId5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gif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gif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1" Type="http://schemas.microsoft.com/office/2007/relationships/media" Target="../media/media3.mpg"/><Relationship Id="rId2" Type="http://schemas.openxmlformats.org/officeDocument/2006/relationships/video" Target="../media/media3.m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gif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gif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4" Type="http://schemas.openxmlformats.org/officeDocument/2006/relationships/slide" Target="slide7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3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5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61.jpe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4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568212" y="1309326"/>
            <a:ext cx="7658066" cy="45243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sz="3200" b="0" dirty="0" smtClean="0">
                <a:solidFill>
                  <a:srgbClr val="FFFF00"/>
                </a:solidFill>
              </a:rPr>
              <a:t>Webinar  presentation </a:t>
            </a:r>
          </a:p>
          <a:p>
            <a:pPr algn="ctr"/>
            <a:r>
              <a:rPr lang="en-GB" sz="3200" b="0" dirty="0" smtClean="0">
                <a:solidFill>
                  <a:srgbClr val="FFFF00"/>
                </a:solidFill>
              </a:rPr>
              <a:t>Pancreatic cancer </a:t>
            </a:r>
          </a:p>
          <a:p>
            <a:pPr algn="ctr"/>
            <a:r>
              <a:rPr lang="en-GB" sz="3200" b="0" dirty="0" smtClean="0">
                <a:solidFill>
                  <a:srgbClr val="FFFF00"/>
                </a:solidFill>
              </a:rPr>
              <a:t>4</a:t>
            </a:r>
            <a:r>
              <a:rPr lang="en-GB" sz="3200" b="0" baseline="30000" dirty="0" smtClean="0">
                <a:solidFill>
                  <a:srgbClr val="FFFF00"/>
                </a:solidFill>
              </a:rPr>
              <a:t>th</a:t>
            </a:r>
            <a:r>
              <a:rPr lang="en-GB" sz="3200" b="0" dirty="0" smtClean="0">
                <a:solidFill>
                  <a:srgbClr val="FFFF00"/>
                </a:solidFill>
              </a:rPr>
              <a:t> November 2014</a:t>
            </a:r>
          </a:p>
          <a:p>
            <a:endParaRPr lang="en-GB" sz="3200" b="0" dirty="0" smtClean="0">
              <a:solidFill>
                <a:srgbClr val="FFFF00"/>
              </a:solidFill>
            </a:endParaRPr>
          </a:p>
          <a:p>
            <a:r>
              <a:rPr lang="en-GB" sz="3200" b="0" dirty="0" smtClean="0">
                <a:solidFill>
                  <a:srgbClr val="FFFF00"/>
                </a:solidFill>
              </a:rPr>
              <a:t>Mr Ross Carter</a:t>
            </a:r>
          </a:p>
          <a:p>
            <a:r>
              <a:rPr lang="en-GB" sz="3200" b="0" dirty="0" smtClean="0">
                <a:solidFill>
                  <a:srgbClr val="FFFF00"/>
                </a:solidFill>
              </a:rPr>
              <a:t>West of Scotland </a:t>
            </a:r>
            <a:r>
              <a:rPr lang="en-GB" sz="3200" b="0" dirty="0" err="1" smtClean="0">
                <a:solidFill>
                  <a:srgbClr val="FFFF00"/>
                </a:solidFill>
              </a:rPr>
              <a:t>Pancreatico</a:t>
            </a:r>
            <a:r>
              <a:rPr lang="en-GB" sz="3200" b="0" dirty="0" smtClean="0">
                <a:solidFill>
                  <a:srgbClr val="FFFF00"/>
                </a:solidFill>
              </a:rPr>
              <a:t>-Biliary Unit</a:t>
            </a:r>
          </a:p>
          <a:p>
            <a:r>
              <a:rPr lang="en-GB" sz="3200" b="0" dirty="0" smtClean="0">
                <a:solidFill>
                  <a:srgbClr val="FFFF00"/>
                </a:solidFill>
              </a:rPr>
              <a:t>Glasgow Royal Infirmary</a:t>
            </a:r>
          </a:p>
          <a:p>
            <a:pPr algn="ctr"/>
            <a:endParaRPr lang="en-GB" sz="3200" b="0" dirty="0">
              <a:solidFill>
                <a:srgbClr val="FFFF00"/>
              </a:solidFill>
            </a:endParaRPr>
          </a:p>
          <a:p>
            <a:pPr algn="ctr"/>
            <a:endParaRPr lang="en-US" sz="3200" b="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64229" y="5141491"/>
            <a:ext cx="2971800" cy="1384300"/>
          </a:xfrm>
          <a:prstGeom prst="rect">
            <a:avLst/>
          </a:prstGeom>
          <a:solidFill>
            <a:schemeClr val="tx1">
              <a:lumMod val="85000"/>
              <a:lumOff val="15000"/>
              <a:alpha val="74902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endParaRPr lang="en-GB" sz="1200" dirty="0">
              <a:latin typeface="Calibri" pitchFamily="34" charset="0"/>
              <a:ea typeface="+mn-ea"/>
              <a:cs typeface="+mn-cs"/>
            </a:endParaRPr>
          </a:p>
          <a:p>
            <a:pPr algn="ctr">
              <a:defRPr/>
            </a:pPr>
            <a:r>
              <a:rPr lang="en-GB" sz="1200" u="sng" dirty="0">
                <a:latin typeface="Calibri" pitchFamily="34" charset="0"/>
                <a:ea typeface="+mn-ea"/>
                <a:cs typeface="+mn-cs"/>
              </a:rPr>
              <a:t>Disclosure statement</a:t>
            </a:r>
          </a:p>
          <a:p>
            <a:pPr algn="ctr">
              <a:defRPr/>
            </a:pPr>
            <a:endParaRPr lang="en-GB" sz="1200" dirty="0">
              <a:latin typeface="Calibri" pitchFamily="34" charset="0"/>
              <a:ea typeface="+mn-ea"/>
              <a:cs typeface="+mn-cs"/>
            </a:endParaRPr>
          </a:p>
          <a:p>
            <a:pPr algn="ctr">
              <a:defRPr/>
            </a:pPr>
            <a:r>
              <a:rPr lang="en-GB" sz="1200" dirty="0">
                <a:latin typeface="Calibri" pitchFamily="34" charset="0"/>
                <a:ea typeface="+mn-ea"/>
                <a:cs typeface="+mn-cs"/>
              </a:rPr>
              <a:t>The speaker has no financial or commercial interests that may have influenced the content of the following presentation </a:t>
            </a:r>
          </a:p>
          <a:p>
            <a:pPr>
              <a:defRPr/>
            </a:pPr>
            <a:endParaRPr lang="en-GB" sz="1200" dirty="0"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333376"/>
            <a:ext cx="1368152" cy="184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creen Shot 2014-11-01 at 09.31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7" y="333374"/>
            <a:ext cx="1747937" cy="1727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68313" y="4508500"/>
            <a:ext cx="8064500" cy="2160588"/>
          </a:xfrm>
        </p:spPr>
        <p:txBody>
          <a:bodyPr/>
          <a:lstStyle/>
          <a:p>
            <a:r>
              <a:rPr lang="en-US" sz="2400">
                <a:latin typeface="Calibri" charset="0"/>
              </a:rPr>
              <a:t>Scottish HpB Network Audit</a:t>
            </a:r>
            <a:br>
              <a:rPr lang="en-US" sz="2400">
                <a:latin typeface="Calibri" charset="0"/>
              </a:rPr>
            </a:br>
            <a:r>
              <a:rPr lang="en-US" sz="2400">
                <a:latin typeface="Calibri" charset="0"/>
              </a:rPr>
              <a:t/>
            </a:r>
            <a:br>
              <a:rPr lang="en-US" sz="2400">
                <a:latin typeface="Calibri" charset="0"/>
              </a:rPr>
            </a:br>
            <a:r>
              <a:rPr lang="en-US" sz="2400">
                <a:latin typeface="Calibri" charset="0"/>
              </a:rPr>
              <a:t>WOSCAN 	- 	2.5M people (47.9%)</a:t>
            </a:r>
            <a:br>
              <a:rPr lang="en-US" sz="2400">
                <a:latin typeface="Calibri" charset="0"/>
              </a:rPr>
            </a:br>
            <a:r>
              <a:rPr lang="en-US" sz="2400">
                <a:latin typeface="Calibri" charset="0"/>
              </a:rPr>
              <a:t>SCAN 		-	1.4M people (28.6%)</a:t>
            </a:r>
            <a:br>
              <a:rPr lang="en-US" sz="2400">
                <a:latin typeface="Calibri" charset="0"/>
              </a:rPr>
            </a:br>
            <a:r>
              <a:rPr lang="en-US" sz="2400">
                <a:latin typeface="Calibri" charset="0"/>
              </a:rPr>
              <a:t>NOSCAN 	-	1.2M people (23.5%)</a:t>
            </a:r>
            <a:br>
              <a:rPr lang="en-US" sz="2400">
                <a:latin typeface="Calibri" charset="0"/>
              </a:rPr>
            </a:br>
            <a:endParaRPr lang="en-US" sz="2400">
              <a:latin typeface="Calibri" charset="0"/>
            </a:endParaRPr>
          </a:p>
        </p:txBody>
      </p:sp>
      <p:pic>
        <p:nvPicPr>
          <p:cNvPr id="11266" name="Content Placeholder 6" descr="2010map_numbers_regio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981075"/>
            <a:ext cx="3036888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1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224374" y="1844824"/>
            <a:ext cx="8642350" cy="422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FF00"/>
                </a:solidFill>
                <a:latin typeface="Calibri" charset="0"/>
                <a:cs typeface="Calibri" charset="0"/>
              </a:rPr>
              <a:t>Scotland	</a:t>
            </a:r>
            <a:r>
              <a:rPr lang="en-US" sz="2000" b="1" dirty="0" smtClean="0">
                <a:solidFill>
                  <a:srgbClr val="FFFF00"/>
                </a:solidFill>
                <a:latin typeface="Calibri" charset="0"/>
                <a:cs typeface="Calibri" charset="0"/>
              </a:rPr>
              <a:t>   2011</a:t>
            </a:r>
            <a:r>
              <a:rPr lang="en-US" sz="2000" b="1" dirty="0">
                <a:solidFill>
                  <a:srgbClr val="FFFF00"/>
                </a:solidFill>
                <a:latin typeface="Calibri" charset="0"/>
                <a:cs typeface="Calibri" charset="0"/>
              </a:rPr>
              <a:t>			</a:t>
            </a:r>
            <a:r>
              <a:rPr lang="en-US" sz="2000" b="1" dirty="0" smtClean="0">
                <a:solidFill>
                  <a:srgbClr val="FFFF00"/>
                </a:solidFill>
                <a:latin typeface="Calibri" charset="0"/>
                <a:cs typeface="Calibri" charset="0"/>
              </a:rPr>
              <a:t>		Males</a:t>
            </a:r>
            <a:r>
              <a:rPr lang="en-US" sz="2000" b="1" dirty="0">
                <a:solidFill>
                  <a:srgbClr val="FFFF00"/>
                </a:solidFill>
                <a:latin typeface="Calibri" charset="0"/>
                <a:cs typeface="Calibri" charset="0"/>
              </a:rPr>
              <a:t>		Females</a:t>
            </a:r>
            <a:r>
              <a:rPr lang="en-US" sz="2000" b="1" dirty="0">
                <a:latin typeface="Calibri" charset="0"/>
                <a:cs typeface="Calibri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charset="0"/>
                <a:cs typeface="Calibri" charset="0"/>
              </a:rPr>
              <a:t>Rank - incidence				</a:t>
            </a:r>
            <a:r>
              <a:rPr lang="en-US" sz="2000" dirty="0" smtClean="0">
                <a:latin typeface="Calibri" charset="0"/>
                <a:cs typeface="Calibri" charset="0"/>
              </a:rPr>
              <a:t>	12</a:t>
            </a:r>
            <a:r>
              <a:rPr lang="en-US" sz="2000" dirty="0">
                <a:latin typeface="Calibri" charset="0"/>
                <a:cs typeface="Calibri" charset="0"/>
              </a:rPr>
              <a:t>		8	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charset="0"/>
                <a:cs typeface="Calibri" charset="0"/>
              </a:rPr>
              <a:t>Rank - mortality				</a:t>
            </a:r>
            <a:r>
              <a:rPr lang="en-US" sz="2000" dirty="0" smtClean="0">
                <a:latin typeface="Calibri" charset="0"/>
                <a:cs typeface="Calibri" charset="0"/>
              </a:rPr>
              <a:t>	5</a:t>
            </a:r>
            <a:r>
              <a:rPr lang="en-US" sz="2000" dirty="0">
                <a:latin typeface="Calibri" charset="0"/>
                <a:cs typeface="Calibri" charset="0"/>
              </a:rPr>
              <a:t>		5	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charset="0"/>
                <a:cs typeface="Calibri" charset="0"/>
              </a:rPr>
              <a:t>Percentage frequency of all cancers		2.6%		2.5%	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charset="0"/>
                <a:cs typeface="Calibri" charset="0"/>
              </a:rPr>
              <a:t>Number of new cases diagnosed in 2011	</a:t>
            </a:r>
            <a:r>
              <a:rPr lang="en-US" sz="2000" dirty="0" smtClean="0">
                <a:latin typeface="Calibri" charset="0"/>
                <a:cs typeface="Calibri" charset="0"/>
              </a:rPr>
              <a:t>	378</a:t>
            </a:r>
            <a:r>
              <a:rPr lang="en-US" sz="2000" dirty="0">
                <a:latin typeface="Calibri" charset="0"/>
                <a:cs typeface="Calibri" charset="0"/>
              </a:rPr>
              <a:t>		397	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charset="0"/>
                <a:cs typeface="Calibri" charset="0"/>
              </a:rPr>
              <a:t>Number of deaths recorded in 2011		358 		344	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charset="0"/>
                <a:cs typeface="Calibri" charset="0"/>
              </a:rPr>
              <a:t>Change in incidence from 2001 to 2011	</a:t>
            </a:r>
            <a:r>
              <a:rPr lang="en-US" sz="2000" dirty="0" smtClean="0">
                <a:latin typeface="Calibri" charset="0"/>
                <a:cs typeface="Calibri" charset="0"/>
              </a:rPr>
              <a:t>	+</a:t>
            </a:r>
            <a:r>
              <a:rPr lang="en-US" sz="2000" dirty="0">
                <a:latin typeface="Calibri" charset="0"/>
                <a:cs typeface="Calibri" charset="0"/>
              </a:rPr>
              <a:t>17.5%		+12.6%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charset="0"/>
                <a:cs typeface="Calibri" charset="0"/>
              </a:rPr>
              <a:t>Change in mortality from 2001 to 2011	</a:t>
            </a:r>
            <a:r>
              <a:rPr lang="en-US" sz="2000" dirty="0" smtClean="0">
                <a:latin typeface="Calibri" charset="0"/>
                <a:cs typeface="Calibri" charset="0"/>
              </a:rPr>
              <a:t>	+</a:t>
            </a:r>
            <a:r>
              <a:rPr lang="en-US" sz="2000" dirty="0">
                <a:latin typeface="Calibri" charset="0"/>
                <a:cs typeface="Calibri" charset="0"/>
              </a:rPr>
              <a:t>5.5%		5.3%	</a:t>
            </a:r>
          </a:p>
        </p:txBody>
      </p:sp>
      <p:pic>
        <p:nvPicPr>
          <p:cNvPr id="1229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88913"/>
            <a:ext cx="14620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28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46" y="260648"/>
            <a:ext cx="7275112" cy="5256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9752" y="5661248"/>
            <a:ext cx="50632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40% &lt; 70yrs and 70% &lt;80 </a:t>
            </a:r>
            <a:r>
              <a:rPr lang="en-US" sz="3200" dirty="0" err="1" smtClean="0">
                <a:latin typeface="Calibri"/>
                <a:cs typeface="Calibri"/>
              </a:rPr>
              <a:t>yrs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8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  <a:latin typeface="Calibri" charset="0"/>
              </a:rPr>
              <a:t>Carcinoma of pancreas and deprivation index</a:t>
            </a:r>
            <a:endParaRPr lang="en-US" dirty="0">
              <a:solidFill>
                <a:srgbClr val="FFFF00"/>
              </a:solidFill>
              <a:latin typeface="Calibri" charset="0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755576" y="1844824"/>
          <a:ext cx="7911105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399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990600"/>
            <a:ext cx="86487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00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Screen Shot 2012-05-06 at 13.21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05000"/>
            <a:ext cx="4678363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42" name="Straight Arrow Connector 4"/>
          <p:cNvCxnSpPr>
            <a:cxnSpLocks noChangeShapeType="1"/>
          </p:cNvCxnSpPr>
          <p:nvPr/>
        </p:nvCxnSpPr>
        <p:spPr bwMode="auto">
          <a:xfrm>
            <a:off x="2803525" y="2997200"/>
            <a:ext cx="10795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3" name="TextBox 8"/>
          <p:cNvSpPr txBox="1">
            <a:spLocks noChangeArrowheads="1"/>
          </p:cNvSpPr>
          <p:nvPr/>
        </p:nvSpPr>
        <p:spPr bwMode="auto">
          <a:xfrm>
            <a:off x="3883025" y="2708275"/>
            <a:ext cx="107315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800" b="1">
                <a:solidFill>
                  <a:srgbClr val="FF6600"/>
                </a:solidFill>
                <a:latin typeface="Calibri" charset="0"/>
                <a:cs typeface="Calibri" charset="0"/>
              </a:rPr>
              <a:t>5th</a:t>
            </a:r>
          </a:p>
        </p:txBody>
      </p:sp>
      <p:sp>
        <p:nvSpPr>
          <p:cNvPr id="10244" name="TextBox 7"/>
          <p:cNvSpPr txBox="1">
            <a:spLocks noChangeArrowheads="1"/>
          </p:cNvSpPr>
          <p:nvPr/>
        </p:nvSpPr>
        <p:spPr bwMode="auto">
          <a:xfrm>
            <a:off x="468313" y="549275"/>
            <a:ext cx="8329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rgbClr val="FFFF00"/>
                </a:solidFill>
                <a:latin typeface="Calibri" charset="0"/>
                <a:cs typeface="Calibri" charset="0"/>
              </a:rPr>
              <a:t>Rank cause of cancer death and trends over time  </a:t>
            </a:r>
          </a:p>
        </p:txBody>
      </p:sp>
      <p:pic>
        <p:nvPicPr>
          <p:cNvPr id="10245" name="Picture 10" descr="Screen Shot 2012-05-07 at 23.24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381500"/>
            <a:ext cx="17335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11" descr="Screen Shot 2012-05-07 at 23.26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4384675"/>
            <a:ext cx="17526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8"/>
          <p:cNvSpPr txBox="1">
            <a:spLocks noChangeArrowheads="1"/>
          </p:cNvSpPr>
          <p:nvPr/>
        </p:nvSpPr>
        <p:spPr bwMode="auto">
          <a:xfrm>
            <a:off x="5508625" y="5895975"/>
            <a:ext cx="1150938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FF6600"/>
                </a:solidFill>
                <a:latin typeface="Calibri" charset="0"/>
                <a:cs typeface="Calibri" charset="0"/>
              </a:rPr>
              <a:t>Breast</a:t>
            </a:r>
          </a:p>
        </p:txBody>
      </p:sp>
      <p:sp>
        <p:nvSpPr>
          <p:cNvPr id="10248" name="TextBox 8"/>
          <p:cNvSpPr txBox="1">
            <a:spLocks noChangeArrowheads="1"/>
          </p:cNvSpPr>
          <p:nvPr/>
        </p:nvSpPr>
        <p:spPr bwMode="auto">
          <a:xfrm>
            <a:off x="7308850" y="5895975"/>
            <a:ext cx="1203325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FF6600"/>
                </a:solidFill>
                <a:latin typeface="Calibri" charset="0"/>
                <a:cs typeface="Calibri" charset="0"/>
              </a:rPr>
              <a:t>Prostate</a:t>
            </a:r>
          </a:p>
        </p:txBody>
      </p:sp>
      <p:pic>
        <p:nvPicPr>
          <p:cNvPr id="10249" name="Picture 1" descr="Screen Shot 2012-05-08 at 21.53.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700213"/>
            <a:ext cx="17526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" descr="Screen Shot 2012-05-08 at 21.55.1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1700213"/>
            <a:ext cx="17335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1" name="TextBox 8"/>
          <p:cNvSpPr txBox="1">
            <a:spLocks noChangeArrowheads="1"/>
          </p:cNvSpPr>
          <p:nvPr/>
        </p:nvSpPr>
        <p:spPr bwMode="auto">
          <a:xfrm>
            <a:off x="5508625" y="3303588"/>
            <a:ext cx="1150938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FF6600"/>
                </a:solidFill>
                <a:latin typeface="Calibri" charset="0"/>
                <a:cs typeface="Calibri" charset="0"/>
              </a:rPr>
              <a:t>Lung</a:t>
            </a:r>
          </a:p>
        </p:txBody>
      </p:sp>
      <p:sp>
        <p:nvSpPr>
          <p:cNvPr id="10252" name="TextBox 8"/>
          <p:cNvSpPr txBox="1">
            <a:spLocks noChangeArrowheads="1"/>
          </p:cNvSpPr>
          <p:nvPr/>
        </p:nvSpPr>
        <p:spPr bwMode="auto">
          <a:xfrm>
            <a:off x="7235825" y="3303588"/>
            <a:ext cx="1368425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FF6600"/>
                </a:solidFill>
                <a:latin typeface="Calibri" charset="0"/>
                <a:cs typeface="Calibri" charset="0"/>
              </a:rPr>
              <a:t>Colorectal </a:t>
            </a:r>
          </a:p>
        </p:txBody>
      </p:sp>
      <p:sp>
        <p:nvSpPr>
          <p:cNvPr id="10253" name="TextBox 1"/>
          <p:cNvSpPr txBox="1">
            <a:spLocks noChangeArrowheads="1"/>
          </p:cNvSpPr>
          <p:nvPr/>
        </p:nvSpPr>
        <p:spPr bwMode="auto">
          <a:xfrm>
            <a:off x="671557" y="6021388"/>
            <a:ext cx="35924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>
                <a:solidFill>
                  <a:srgbClr val="FFFF00"/>
                </a:solidFill>
                <a:latin typeface="Calibri" charset="0"/>
                <a:cs typeface="Calibri" charset="0"/>
              </a:rPr>
              <a:t>By 2025  at current trends PDAC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  <a:latin typeface="Calibri" charset="0"/>
                <a:cs typeface="Calibri" charset="0"/>
              </a:rPr>
              <a:t>will be 2</a:t>
            </a:r>
            <a:r>
              <a:rPr lang="en-US" sz="2000" baseline="30000" dirty="0">
                <a:solidFill>
                  <a:srgbClr val="FFFF00"/>
                </a:solidFill>
                <a:latin typeface="Calibri" charset="0"/>
                <a:cs typeface="Calibri" charset="0"/>
              </a:rPr>
              <a:t>nd</a:t>
            </a:r>
            <a:r>
              <a:rPr lang="en-US" sz="2000" dirty="0">
                <a:solidFill>
                  <a:srgbClr val="FFFF00"/>
                </a:solidFill>
                <a:latin typeface="Calibri" charset="0"/>
                <a:cs typeface="Calibri" charset="0"/>
              </a:rPr>
              <a:t> rank</a:t>
            </a:r>
          </a:p>
        </p:txBody>
      </p:sp>
    </p:spTree>
    <p:extLst>
      <p:ext uri="{BB962C8B-B14F-4D97-AF65-F5344CB8AC3E}">
        <p14:creationId xmlns:p14="http://schemas.microsoft.com/office/powerpoint/2010/main" val="43895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800" dirty="0">
                <a:solidFill>
                  <a:srgbClr val="FFFF00"/>
                </a:solidFill>
                <a:latin typeface="Calibri" charset="0"/>
              </a:rPr>
              <a:t>Pancreatic patients –</a:t>
            </a:r>
            <a:br>
              <a:rPr lang="en-GB" sz="3800" dirty="0">
                <a:solidFill>
                  <a:srgbClr val="FFFF00"/>
                </a:solidFill>
                <a:latin typeface="Calibri" charset="0"/>
              </a:rPr>
            </a:br>
            <a:r>
              <a:rPr lang="en-GB" sz="3800" dirty="0">
                <a:solidFill>
                  <a:srgbClr val="FFFF00"/>
                </a:solidFill>
                <a:latin typeface="Calibri" charset="0"/>
              </a:rPr>
              <a:t>cancer treatment received</a:t>
            </a:r>
          </a:p>
        </p:txBody>
      </p:sp>
      <p:graphicFrame>
        <p:nvGraphicFramePr>
          <p:cNvPr id="127115" name="Group 139"/>
          <p:cNvGraphicFramePr>
            <a:graphicFrameLocks noGrp="1"/>
          </p:cNvGraphicFramePr>
          <p:nvPr>
            <p:ph sz="half" idx="1"/>
          </p:nvPr>
        </p:nvGraphicFramePr>
        <p:xfrm>
          <a:off x="1643063" y="1857375"/>
          <a:ext cx="5983287" cy="4289426"/>
        </p:xfrm>
        <a:graphic>
          <a:graphicData uri="http://schemas.openxmlformats.org/drawingml/2006/table">
            <a:tbl>
              <a:tblPr/>
              <a:tblGrid>
                <a:gridCol w="3218483"/>
                <a:gridCol w="1387210"/>
                <a:gridCol w="1377594"/>
              </a:tblGrid>
              <a:tr h="3159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Scotland</a:t>
                      </a:r>
                    </a:p>
                  </a:txBody>
                  <a:tcPr marL="0" marR="0" marT="0" marB="0" anchor="b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159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N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Resection only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3.6%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Resection + oncology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7.4%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Palliative surgery only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3.3%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Palliative surgery + oncology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3.1%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Other operation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0.4%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Oncology only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96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17.4%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Refused treatment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4.0%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Died before first treatment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6.4%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No active treatment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300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54.4%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Total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551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100.0%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5414" name="Rectangle 90"/>
          <p:cNvSpPr>
            <a:spLocks noGrp="1" noChangeArrowheads="1"/>
          </p:cNvSpPr>
          <p:nvPr>
            <p:ph type="body" sz="half" idx="2"/>
          </p:nvPr>
        </p:nvSpPr>
        <p:spPr>
          <a:xfrm>
            <a:off x="428625" y="6237288"/>
            <a:ext cx="7772400" cy="434975"/>
          </a:xfrm>
        </p:spPr>
        <p:txBody>
          <a:bodyPr/>
          <a:lstStyle/>
          <a:p>
            <a:pPr marL="0" indent="0">
              <a:lnSpc>
                <a:spcPct val="80000"/>
              </a:lnSpc>
            </a:pPr>
            <a:r>
              <a:rPr lang="en-GB" sz="1400" dirty="0">
                <a:solidFill>
                  <a:srgbClr val="FFFF00"/>
                </a:solidFill>
                <a:latin typeface="Calibri" charset="0"/>
              </a:rPr>
              <a:t>No active treatment includes those who had  had other therapy, endoscopic treatment, supportive care,  and watchful waiting</a:t>
            </a:r>
          </a:p>
        </p:txBody>
      </p:sp>
      <p:pic>
        <p:nvPicPr>
          <p:cNvPr id="15415" name="Content Placeholder 6" descr="2010map_numbers_regio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9525"/>
            <a:ext cx="1550987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30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they do so badly?</a:t>
            </a:r>
          </a:p>
        </p:txBody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FFFFFF"/>
                </a:solidFill>
              </a:rPr>
              <a:t>Late presentation</a:t>
            </a:r>
          </a:p>
          <a:p>
            <a:endParaRPr lang="en-GB" sz="2400" dirty="0">
              <a:solidFill>
                <a:srgbClr val="FFFFFF"/>
              </a:solidFill>
            </a:endParaRPr>
          </a:p>
          <a:p>
            <a:r>
              <a:rPr lang="en-GB" sz="2400" dirty="0">
                <a:solidFill>
                  <a:srgbClr val="FFFFFF"/>
                </a:solidFill>
              </a:rPr>
              <a:t>Systemic disease at presentation</a:t>
            </a:r>
          </a:p>
          <a:p>
            <a:endParaRPr lang="en-GB" sz="2400" dirty="0">
              <a:solidFill>
                <a:srgbClr val="FFFFFF"/>
              </a:solidFill>
            </a:endParaRPr>
          </a:p>
          <a:p>
            <a:r>
              <a:rPr lang="en-GB" sz="2400" dirty="0">
                <a:solidFill>
                  <a:srgbClr val="FFFFFF"/>
                </a:solidFill>
              </a:rPr>
              <a:t>Nihilistic attitude of the medical profession</a:t>
            </a:r>
          </a:p>
          <a:p>
            <a:endParaRPr lang="en-GB" sz="2400" dirty="0">
              <a:solidFill>
                <a:srgbClr val="FFFFFF"/>
              </a:solidFill>
            </a:endParaRPr>
          </a:p>
          <a:p>
            <a:r>
              <a:rPr lang="en-GB" sz="2400" dirty="0">
                <a:solidFill>
                  <a:srgbClr val="FFFFFF"/>
                </a:solidFill>
              </a:rPr>
              <a:t>Inappropriate selection for treatment</a:t>
            </a:r>
          </a:p>
          <a:p>
            <a:endParaRPr lang="en-GB" sz="2400" dirty="0">
              <a:solidFill>
                <a:srgbClr val="FFFFFF"/>
              </a:solidFill>
            </a:endParaRPr>
          </a:p>
          <a:p>
            <a:r>
              <a:rPr lang="en-GB" sz="2400" dirty="0">
                <a:solidFill>
                  <a:srgbClr val="FFFFFF"/>
                </a:solidFill>
              </a:rPr>
              <a:t>Correct access for treatment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9937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for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0504"/>
            <a:ext cx="7772400" cy="41148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the first line investigation for someone you suspect may have PDAC?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CA19-9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Ultrasound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ERCP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78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GB" dirty="0"/>
              <a:t>Diagnosis of pancreatic cancer</a:t>
            </a:r>
          </a:p>
        </p:txBody>
      </p:sp>
      <p:sp>
        <p:nvSpPr>
          <p:cNvPr id="941059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23528" y="1700808"/>
            <a:ext cx="4536504" cy="5157192"/>
          </a:xfrm>
        </p:spPr>
        <p:txBody>
          <a:bodyPr/>
          <a:lstStyle/>
          <a:p>
            <a:r>
              <a:rPr lang="en-GB" sz="2400" dirty="0">
                <a:solidFill>
                  <a:srgbClr val="FFFFFF"/>
                </a:solidFill>
              </a:rPr>
              <a:t>Ultrasound </a:t>
            </a:r>
          </a:p>
          <a:p>
            <a:pPr lvl="1"/>
            <a:r>
              <a:rPr lang="en-GB" sz="2000" dirty="0" smtClean="0">
                <a:solidFill>
                  <a:srgbClr val="FFFFFF"/>
                </a:solidFill>
              </a:rPr>
              <a:t>Essentially a waste of time </a:t>
            </a:r>
            <a:endParaRPr lang="en-GB" sz="2000" dirty="0">
              <a:solidFill>
                <a:srgbClr val="FFFFFF"/>
              </a:solidFill>
            </a:endParaRPr>
          </a:p>
          <a:p>
            <a:r>
              <a:rPr lang="en-GB" sz="2400" dirty="0">
                <a:solidFill>
                  <a:srgbClr val="FFFFFF"/>
                </a:solidFill>
              </a:rPr>
              <a:t>CT</a:t>
            </a:r>
          </a:p>
          <a:p>
            <a:pPr lvl="1"/>
            <a:r>
              <a:rPr lang="en-GB" sz="2000" dirty="0">
                <a:solidFill>
                  <a:srgbClr val="FFFFFF"/>
                </a:solidFill>
              </a:rPr>
              <a:t>Demonstrates mass</a:t>
            </a:r>
          </a:p>
          <a:p>
            <a:pPr lvl="1"/>
            <a:r>
              <a:rPr lang="en-GB" sz="2000" dirty="0">
                <a:solidFill>
                  <a:srgbClr val="FFFFFF"/>
                </a:solidFill>
              </a:rPr>
              <a:t>	&gt; </a:t>
            </a:r>
            <a:r>
              <a:rPr lang="en-GB" sz="2000" dirty="0" smtClean="0">
                <a:solidFill>
                  <a:srgbClr val="FFFFFF"/>
                </a:solidFill>
              </a:rPr>
              <a:t>0.5 – 1.0cm</a:t>
            </a:r>
            <a:endParaRPr lang="en-GB" sz="2000" dirty="0">
              <a:solidFill>
                <a:srgbClr val="FFFFFF"/>
              </a:solidFill>
            </a:endParaRPr>
          </a:p>
          <a:p>
            <a:pPr lvl="1"/>
            <a:r>
              <a:rPr lang="en-GB" sz="2000" dirty="0" smtClean="0">
                <a:solidFill>
                  <a:srgbClr val="FFFFFF"/>
                </a:solidFill>
              </a:rPr>
              <a:t>Depends </a:t>
            </a:r>
            <a:r>
              <a:rPr lang="en-GB" sz="2000" dirty="0">
                <a:solidFill>
                  <a:srgbClr val="FFFFFF"/>
                </a:solidFill>
              </a:rPr>
              <a:t>on </a:t>
            </a:r>
            <a:r>
              <a:rPr lang="en-GB" sz="2000" dirty="0" smtClean="0">
                <a:solidFill>
                  <a:srgbClr val="FFFFFF"/>
                </a:solidFill>
              </a:rPr>
              <a:t>protocol</a:t>
            </a:r>
          </a:p>
          <a:p>
            <a:pPr lvl="1"/>
            <a:r>
              <a:rPr lang="en-GB" sz="2000" dirty="0" smtClean="0">
                <a:solidFill>
                  <a:srgbClr val="FFFFFF"/>
                </a:solidFill>
              </a:rPr>
              <a:t>“gold standard”</a:t>
            </a:r>
          </a:p>
          <a:p>
            <a:r>
              <a:rPr lang="en-GB" sz="2400" dirty="0" smtClean="0">
                <a:solidFill>
                  <a:srgbClr val="FFFFFF"/>
                </a:solidFill>
              </a:rPr>
              <a:t>MR</a:t>
            </a:r>
          </a:p>
          <a:p>
            <a:pPr marL="454025"/>
            <a:r>
              <a:rPr lang="en-GB" sz="2400" dirty="0" smtClean="0">
                <a:solidFill>
                  <a:srgbClr val="FFFFFF"/>
                </a:solidFill>
              </a:rPr>
              <a:t>=  CT but less accessible 	</a:t>
            </a:r>
            <a:endParaRPr lang="en-GB" sz="2400" dirty="0">
              <a:solidFill>
                <a:srgbClr val="FFFFFF"/>
              </a:solidFill>
            </a:endParaRPr>
          </a:p>
          <a:p>
            <a:r>
              <a:rPr lang="en-GB" sz="2400" dirty="0" smtClean="0">
                <a:solidFill>
                  <a:srgbClr val="FFFFFF"/>
                </a:solidFill>
              </a:rPr>
              <a:t>Blood</a:t>
            </a:r>
          </a:p>
          <a:p>
            <a:pPr marL="454025"/>
            <a:r>
              <a:rPr lang="en-GB" sz="2400" dirty="0" smtClean="0">
                <a:solidFill>
                  <a:srgbClr val="FFFFFF"/>
                </a:solidFill>
              </a:rPr>
              <a:t>No good marker in blood or urine </a:t>
            </a:r>
            <a:r>
              <a:rPr lang="en-GB" sz="1800" dirty="0" smtClean="0">
                <a:solidFill>
                  <a:srgbClr val="FFFFFF"/>
                </a:solidFill>
              </a:rPr>
              <a:t>(CA19-9)</a:t>
            </a:r>
          </a:p>
          <a:p>
            <a:endParaRPr lang="en-GB" sz="2400" dirty="0" smtClean="0">
              <a:solidFill>
                <a:srgbClr val="FFFFFF"/>
              </a:solidFill>
            </a:endParaRPr>
          </a:p>
          <a:p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941060" name="Picture 1028" descr="D:\My Pictures\Panc ct4.gif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1371600"/>
            <a:ext cx="3052763" cy="5184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26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1135135" y="1628800"/>
            <a:ext cx="6503703" cy="304698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sz="3200" b="0" dirty="0" smtClean="0">
                <a:solidFill>
                  <a:srgbClr val="FFFF00"/>
                </a:solidFill>
              </a:rPr>
              <a:t>Summary </a:t>
            </a:r>
          </a:p>
          <a:p>
            <a:pPr algn="ctr"/>
            <a:r>
              <a:rPr lang="en-GB" sz="3200" b="0" dirty="0" smtClean="0">
                <a:solidFill>
                  <a:srgbClr val="FFFF00"/>
                </a:solidFill>
              </a:rPr>
              <a:t>Background </a:t>
            </a:r>
          </a:p>
          <a:p>
            <a:pPr algn="ctr"/>
            <a:r>
              <a:rPr lang="en-GB" sz="3200" b="0" dirty="0" smtClean="0">
                <a:solidFill>
                  <a:srgbClr val="FFFF00"/>
                </a:solidFill>
              </a:rPr>
              <a:t>What is optimum treatment today? </a:t>
            </a:r>
          </a:p>
          <a:p>
            <a:pPr algn="ctr"/>
            <a:r>
              <a:rPr lang="en-GB" sz="3200" b="0" dirty="0" smtClean="0">
                <a:solidFill>
                  <a:srgbClr val="FFFF00"/>
                </a:solidFill>
              </a:rPr>
              <a:t>What options for change have we? </a:t>
            </a:r>
          </a:p>
          <a:p>
            <a:pPr algn="ctr"/>
            <a:endParaRPr lang="en-GB" sz="3200" b="0" dirty="0">
              <a:solidFill>
                <a:srgbClr val="FFFF00"/>
              </a:solidFill>
            </a:endParaRPr>
          </a:p>
          <a:p>
            <a:pPr algn="ctr"/>
            <a:endParaRPr lang="en-US" sz="3200" b="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64229" y="5141491"/>
            <a:ext cx="2971800" cy="1384300"/>
          </a:xfrm>
          <a:prstGeom prst="rect">
            <a:avLst/>
          </a:prstGeom>
          <a:solidFill>
            <a:schemeClr val="tx1">
              <a:lumMod val="85000"/>
              <a:lumOff val="15000"/>
              <a:alpha val="74902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endParaRPr lang="en-GB" sz="1200" dirty="0">
              <a:latin typeface="Calibri" pitchFamily="34" charset="0"/>
              <a:ea typeface="+mn-ea"/>
              <a:cs typeface="+mn-cs"/>
            </a:endParaRPr>
          </a:p>
          <a:p>
            <a:pPr algn="ctr">
              <a:defRPr/>
            </a:pPr>
            <a:r>
              <a:rPr lang="en-GB" sz="1200" u="sng" dirty="0">
                <a:latin typeface="Calibri" pitchFamily="34" charset="0"/>
                <a:ea typeface="+mn-ea"/>
                <a:cs typeface="+mn-cs"/>
              </a:rPr>
              <a:t>Disclosure statement</a:t>
            </a:r>
          </a:p>
          <a:p>
            <a:pPr algn="ctr">
              <a:defRPr/>
            </a:pPr>
            <a:endParaRPr lang="en-GB" sz="1200" dirty="0">
              <a:latin typeface="Calibri" pitchFamily="34" charset="0"/>
              <a:ea typeface="+mn-ea"/>
              <a:cs typeface="+mn-cs"/>
            </a:endParaRPr>
          </a:p>
          <a:p>
            <a:pPr algn="ctr">
              <a:defRPr/>
            </a:pPr>
            <a:r>
              <a:rPr lang="en-GB" sz="1200" dirty="0">
                <a:latin typeface="Calibri" pitchFamily="34" charset="0"/>
                <a:ea typeface="+mn-ea"/>
                <a:cs typeface="+mn-cs"/>
              </a:rPr>
              <a:t>The speaker has no financial or commercial interests that may have influenced the content of the following presentation </a:t>
            </a:r>
          </a:p>
          <a:p>
            <a:pPr>
              <a:defRPr/>
            </a:pPr>
            <a:endParaRPr lang="en-GB" sz="1200" dirty="0"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333376"/>
            <a:ext cx="1368152" cy="184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creen Shot 2014-11-01 at 09.3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7" y="333374"/>
            <a:ext cx="1747937" cy="17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6694512" cy="41148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Have you direct (GP) access to CT?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Yes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No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6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1"/>
          <p:cNvSpPr txBox="1">
            <a:spLocks noChangeArrowheads="1"/>
          </p:cNvSpPr>
          <p:nvPr/>
        </p:nvSpPr>
        <p:spPr bwMode="auto">
          <a:xfrm>
            <a:off x="468313" y="1628775"/>
            <a:ext cx="8280400" cy="31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 smtClean="0">
                <a:solidFill>
                  <a:srgbClr val="FAFD00"/>
                </a:solidFill>
                <a:latin typeface="Comic Sans MS" charset="0"/>
              </a:rPr>
              <a:t>How can we make a difference?</a:t>
            </a:r>
          </a:p>
          <a:p>
            <a:pPr>
              <a:defRPr/>
            </a:pPr>
            <a:endParaRPr lang="en-US" sz="2800" dirty="0" smtClean="0">
              <a:solidFill>
                <a:srgbClr val="FFFFFF"/>
              </a:solidFill>
              <a:latin typeface="Comic Sans MS" charset="0"/>
            </a:endParaRPr>
          </a:p>
          <a:p>
            <a:pPr marL="514350" indent="-514350">
              <a:buFontTx/>
              <a:buAutoNum type="arabicParenBoth"/>
              <a:defRPr/>
            </a:pPr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Improve tomorrows technology</a:t>
            </a:r>
          </a:p>
          <a:p>
            <a:pPr marL="514350" indent="-514350">
              <a:buFontTx/>
              <a:buAutoNum type="arabicParenBoth"/>
              <a:defRPr/>
            </a:pPr>
            <a:endParaRPr lang="en-US" sz="2800" dirty="0" smtClean="0">
              <a:solidFill>
                <a:srgbClr val="FFFFFF"/>
              </a:solidFill>
              <a:latin typeface="Comic Sans MS" charset="0"/>
            </a:endParaRPr>
          </a:p>
          <a:p>
            <a:pPr marL="514350" indent="-514350">
              <a:buFontTx/>
              <a:buAutoNum type="arabicParenBoth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Deliver </a:t>
            </a: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todays best practice to more people</a:t>
            </a:r>
          </a:p>
          <a:p>
            <a:pPr marL="1200150" lvl="1" indent="-457200">
              <a:buFontTx/>
              <a:buChar char="-"/>
              <a:defRPr/>
            </a:pPr>
            <a:endParaRPr lang="en-US" sz="2800" dirty="0" smtClean="0">
              <a:solidFill>
                <a:srgbClr val="FAFD00"/>
              </a:solidFill>
              <a:latin typeface="Comic Sans MS" charset="0"/>
            </a:endParaRPr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88913"/>
            <a:ext cx="14620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69232"/>
      </p:ext>
    </p:extLst>
  </p:cSld>
  <p:clrMapOvr>
    <a:masterClrMapping/>
  </p:clrMapOvr>
  <p:transition xmlns:p14="http://schemas.microsoft.com/office/powerpoint/2010/main" advTm="1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1"/>
          <p:cNvSpPr txBox="1">
            <a:spLocks noChangeArrowheads="1"/>
          </p:cNvSpPr>
          <p:nvPr/>
        </p:nvSpPr>
        <p:spPr bwMode="auto">
          <a:xfrm>
            <a:off x="468313" y="1628775"/>
            <a:ext cx="8280400" cy="526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 smtClean="0">
                <a:solidFill>
                  <a:srgbClr val="FAFD00"/>
                </a:solidFill>
                <a:latin typeface="Comic Sans MS" charset="0"/>
              </a:rPr>
              <a:t>How can we make a difference?</a:t>
            </a:r>
          </a:p>
          <a:p>
            <a:pPr>
              <a:defRPr/>
            </a:pPr>
            <a:endParaRPr lang="en-US" sz="2800" dirty="0" smtClean="0">
              <a:solidFill>
                <a:srgbClr val="FAFD00"/>
              </a:solidFill>
              <a:latin typeface="Comic Sans MS" charset="0"/>
            </a:endParaRPr>
          </a:p>
          <a:p>
            <a:pPr marL="514350" indent="-514350">
              <a:buFontTx/>
              <a:buAutoNum type="arabicParenBoth"/>
              <a:defRPr/>
            </a:pPr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Improve tomorrows technology</a:t>
            </a:r>
          </a:p>
          <a:p>
            <a:pPr lvl="1" indent="0">
              <a:defRPr/>
            </a:pPr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- Encourage and support research</a:t>
            </a:r>
          </a:p>
          <a:p>
            <a:pPr marL="514350" indent="-514350">
              <a:buFontTx/>
              <a:buAutoNum type="arabicParenBoth"/>
              <a:defRPr/>
            </a:pPr>
            <a:endParaRPr lang="en-US" sz="2800" dirty="0" smtClean="0">
              <a:solidFill>
                <a:srgbClr val="FFFFFF"/>
              </a:solidFill>
              <a:latin typeface="Comic Sans MS" charset="0"/>
            </a:endParaRPr>
          </a:p>
          <a:p>
            <a:pPr marL="514350" indent="-514350">
              <a:buFontTx/>
              <a:buAutoNum type="arabicParenBoth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Deliver </a:t>
            </a: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todays best practice to more people</a:t>
            </a:r>
          </a:p>
          <a:p>
            <a:pPr marL="1200150" lvl="1" indent="-457200">
              <a:buFontTx/>
              <a:buChar char="-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Improve </a:t>
            </a: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management/network pathways </a:t>
            </a:r>
          </a:p>
          <a:p>
            <a:pPr marL="1200150" lvl="1" indent="-457200">
              <a:buFontTx/>
              <a:buChar char="-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Improve % receiving active treatment</a:t>
            </a:r>
          </a:p>
          <a:p>
            <a:pPr marL="1200150" lvl="1" indent="-457200">
              <a:buFontTx/>
              <a:buChar char="-"/>
              <a:defRPr/>
            </a:pPr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promote early diagnosis through awareness</a:t>
            </a:r>
          </a:p>
          <a:p>
            <a:pPr marL="1200150" lvl="1" indent="-457200">
              <a:buFontTx/>
              <a:buChar char="-"/>
              <a:defRPr/>
            </a:pPr>
            <a:endParaRPr lang="en-US" sz="2800" dirty="0" smtClean="0">
              <a:solidFill>
                <a:srgbClr val="FAFD00"/>
              </a:solidFill>
              <a:latin typeface="Comic Sans MS" charset="0"/>
            </a:endParaRPr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88913"/>
            <a:ext cx="14620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344710"/>
      </p:ext>
    </p:extLst>
  </p:cSld>
  <p:clrMapOvr>
    <a:masterClrMapping/>
  </p:clrMapOvr>
  <p:transition xmlns:p14="http://schemas.microsoft.com/office/powerpoint/2010/main" advTm="1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539552" y="260648"/>
          <a:ext cx="8352928" cy="633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539750" y="4868863"/>
            <a:ext cx="1368425" cy="504825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10996"/>
      </p:ext>
    </p:extLst>
  </p:cSld>
  <p:clrMapOvr>
    <a:masterClrMapping/>
  </p:clrMapOvr>
  <p:transition xmlns:p14="http://schemas.microsoft.com/office/powerpoint/2010/main" advTm="1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1"/>
          <p:cNvSpPr txBox="1">
            <a:spLocks noChangeArrowheads="1"/>
          </p:cNvSpPr>
          <p:nvPr/>
        </p:nvSpPr>
        <p:spPr bwMode="auto">
          <a:xfrm>
            <a:off x="468312" y="1628775"/>
            <a:ext cx="8675687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 smtClean="0">
                <a:solidFill>
                  <a:srgbClr val="FAFD00"/>
                </a:solidFill>
                <a:latin typeface="Comic Sans MS" charset="0"/>
              </a:rPr>
              <a:t>How can we make a difference?</a:t>
            </a:r>
          </a:p>
          <a:p>
            <a:pPr>
              <a:defRPr/>
            </a:pPr>
            <a:endParaRPr lang="en-US" sz="2800" dirty="0" smtClean="0">
              <a:solidFill>
                <a:srgbClr val="FFFFFF"/>
              </a:solidFill>
              <a:latin typeface="Comic Sans MS" charset="0"/>
            </a:endParaRPr>
          </a:p>
          <a:p>
            <a:pPr marL="514350" indent="-514350">
              <a:buFontTx/>
              <a:buAutoNum type="arabicParenBoth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Deliver todays best practice to more </a:t>
            </a: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people</a:t>
            </a:r>
          </a:p>
          <a:p>
            <a:pPr marL="514350" indent="-514350">
              <a:buFontTx/>
              <a:buAutoNum type="arabicParenBoth"/>
              <a:defRPr/>
            </a:pPr>
            <a:endParaRPr lang="en-US" sz="2800" dirty="0">
              <a:solidFill>
                <a:srgbClr val="FFFFFF"/>
              </a:solidFill>
              <a:latin typeface="Comic Sans MS" charset="0"/>
            </a:endParaRPr>
          </a:p>
          <a:p>
            <a:pPr marL="1257300" lvl="1" indent="-514350">
              <a:buFontTx/>
              <a:buAutoNum type="arabicParenBoth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 address negative treatment outcomes </a:t>
            </a:r>
          </a:p>
          <a:p>
            <a:pPr marL="2057400" lvl="3" indent="-457200">
              <a:buFontTx/>
              <a:buChar char="-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Surgical morbidity and mortality</a:t>
            </a:r>
          </a:p>
          <a:p>
            <a:pPr marL="2057400" lvl="3" indent="-457200">
              <a:buFontTx/>
              <a:buChar char="-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Streamline pathways </a:t>
            </a:r>
          </a:p>
          <a:p>
            <a:pPr marL="2057400" lvl="3" indent="-457200">
              <a:buFontTx/>
              <a:buChar char="-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Multi-modal patient </a:t>
            </a:r>
            <a:r>
              <a:rPr lang="en-US" sz="2800" dirty="0" err="1" smtClean="0">
                <a:solidFill>
                  <a:srgbClr val="FFFFFF"/>
                </a:solidFill>
                <a:latin typeface="Comic Sans MS" charset="0"/>
              </a:rPr>
              <a:t>optimisation</a:t>
            </a:r>
            <a:endParaRPr lang="en-US" sz="2800" dirty="0" smtClean="0">
              <a:solidFill>
                <a:srgbClr val="FFFFFF"/>
              </a:solidFill>
              <a:latin typeface="Comic Sans MS" charset="0"/>
            </a:endParaRPr>
          </a:p>
          <a:p>
            <a:pPr marL="2057400" lvl="3" indent="-457200">
              <a:buFontTx/>
              <a:buChar char="-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Improved palliation </a:t>
            </a:r>
          </a:p>
          <a:p>
            <a:pPr marL="2057400" lvl="3" indent="-457200">
              <a:buFontTx/>
              <a:buChar char="-"/>
              <a:defRPr/>
            </a:pP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Improved communication</a:t>
            </a:r>
            <a:endParaRPr lang="en-US" sz="2800" dirty="0" smtClean="0">
              <a:solidFill>
                <a:srgbClr val="FFFFFF"/>
              </a:solidFill>
              <a:latin typeface="Comic Sans MS" charset="0"/>
            </a:endParaRPr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88913"/>
            <a:ext cx="14620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636245"/>
      </p:ext>
    </p:extLst>
  </p:cSld>
  <p:clrMapOvr>
    <a:masterClrMapping/>
  </p:clrMapOvr>
  <p:transition xmlns:p14="http://schemas.microsoft.com/office/powerpoint/2010/main" advTm="1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306" name="Picture 2" descr="File0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3782078" cy="259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4307" name="Text Box 3"/>
          <p:cNvSpPr txBox="1">
            <a:spLocks noChangeArrowheads="1"/>
          </p:cNvSpPr>
          <p:nvPr/>
        </p:nvSpPr>
        <p:spPr bwMode="auto">
          <a:xfrm>
            <a:off x="683568" y="3284984"/>
            <a:ext cx="27109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GB" sz="2400" dirty="0">
                <a:solidFill>
                  <a:srgbClr val="FFFF00"/>
                </a:solidFill>
                <a:latin typeface="Calibri"/>
                <a:cs typeface="Calibri"/>
              </a:rPr>
              <a:t>“</a:t>
            </a:r>
            <a:r>
              <a:rPr lang="en-GB" sz="2400" dirty="0">
                <a:solidFill>
                  <a:srgbClr val="FFFF00"/>
                </a:solidFill>
                <a:latin typeface="Calibri"/>
                <a:cs typeface="Calibri"/>
              </a:rPr>
              <a:t>Classical</a:t>
            </a:r>
            <a:r>
              <a:rPr lang="ja-JP" altLang="en-GB" sz="2400" dirty="0">
                <a:solidFill>
                  <a:srgbClr val="FFFF00"/>
                </a:solidFill>
                <a:latin typeface="Calibri"/>
                <a:cs typeface="Calibri"/>
              </a:rPr>
              <a:t>”</a:t>
            </a:r>
            <a:r>
              <a:rPr lang="en-GB" sz="2400" dirty="0">
                <a:solidFill>
                  <a:srgbClr val="FFFF00"/>
                </a:solidFill>
                <a:latin typeface="Calibri"/>
                <a:cs typeface="Calibri"/>
              </a:rPr>
              <a:t> Whipple </a:t>
            </a:r>
          </a:p>
        </p:txBody>
      </p:sp>
      <p:pic>
        <p:nvPicPr>
          <p:cNvPr id="5" name="Picture 2" descr="File00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76672"/>
            <a:ext cx="3600400" cy="2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595418" y="3284984"/>
            <a:ext cx="40090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GB" sz="2400" dirty="0">
                <a:solidFill>
                  <a:srgbClr val="FFFF00"/>
                </a:solidFill>
                <a:latin typeface="Calibri"/>
                <a:cs typeface="Calibri"/>
              </a:rPr>
              <a:t>“</a:t>
            </a:r>
            <a:r>
              <a:rPr lang="en-GB" sz="2400" dirty="0">
                <a:solidFill>
                  <a:srgbClr val="FFFF00"/>
                </a:solidFill>
                <a:latin typeface="Calibri"/>
                <a:cs typeface="Calibri"/>
              </a:rPr>
              <a:t>Pylorus preserving</a:t>
            </a:r>
            <a:r>
              <a:rPr lang="ja-JP" altLang="en-GB" sz="2400" dirty="0">
                <a:solidFill>
                  <a:srgbClr val="FFFF00"/>
                </a:solidFill>
                <a:latin typeface="Calibri"/>
                <a:cs typeface="Calibri"/>
              </a:rPr>
              <a:t>”</a:t>
            </a:r>
            <a:r>
              <a:rPr lang="en-GB" sz="2400" dirty="0">
                <a:solidFill>
                  <a:srgbClr val="FFFF00"/>
                </a:solidFill>
                <a:latin typeface="Calibri"/>
                <a:cs typeface="Calibri"/>
              </a:rPr>
              <a:t> Whipple </a:t>
            </a:r>
          </a:p>
        </p:txBody>
      </p:sp>
      <p:pic>
        <p:nvPicPr>
          <p:cNvPr id="7" name="Whipp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55776" y="4014065"/>
            <a:ext cx="3432381" cy="2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9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6266" y="2998113"/>
            <a:ext cx="65120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defRPr/>
            </a:pPr>
            <a:r>
              <a:rPr lang="en-US" sz="3200" b="0" dirty="0">
                <a:solidFill>
                  <a:srgbClr val="FAFD00"/>
                </a:solidFill>
                <a:latin typeface="Comic Sans MS" charset="0"/>
              </a:rPr>
              <a:t>Surgical morbidity and </a:t>
            </a:r>
            <a:r>
              <a:rPr lang="en-US" sz="3200" b="0" dirty="0" smtClean="0">
                <a:solidFill>
                  <a:srgbClr val="FAFD00"/>
                </a:solidFill>
                <a:latin typeface="Comic Sans MS" charset="0"/>
              </a:rPr>
              <a:t>mortality</a:t>
            </a:r>
          </a:p>
          <a:p>
            <a:pPr marL="0" lvl="3">
              <a:defRPr/>
            </a:pPr>
            <a:endParaRPr lang="en-US" sz="3200" b="0" dirty="0">
              <a:latin typeface="Comic Sans MS" charset="0"/>
            </a:endParaRPr>
          </a:p>
          <a:p>
            <a:pPr marL="0" lvl="3">
              <a:defRPr/>
            </a:pPr>
            <a:r>
              <a:rPr lang="en-US" sz="3200" b="0" dirty="0" smtClean="0">
                <a:latin typeface="Comic Sans MS" charset="0"/>
              </a:rPr>
              <a:t>? Why is there a nihilistic attitude to pancreatic cancer</a:t>
            </a:r>
            <a:endParaRPr lang="en-US" sz="3200" b="0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14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7950" y="1844675"/>
          <a:ext cx="8856663" cy="4530724"/>
        </p:xfrm>
        <a:graphic>
          <a:graphicData uri="http://schemas.openxmlformats.org/drawingml/2006/table">
            <a:tbl>
              <a:tblPr/>
              <a:tblGrid>
                <a:gridCol w="1632225"/>
                <a:gridCol w="972676"/>
                <a:gridCol w="1637367"/>
                <a:gridCol w="1860644"/>
                <a:gridCol w="1739055"/>
                <a:gridCol w="1014696"/>
              </a:tblGrid>
              <a:tr h="52209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no of patients 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exploratory laparotomy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bypass surgery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supportive care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resection rate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695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1957 - 1976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7888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1552 (19.7%)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2760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3368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42.7%)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208(2.6%)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1976 - 1986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5672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825 (14.5%)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2010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35.4%)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2710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47.8%)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145(2.6%)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747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178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30 day mortality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04107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No.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having surgery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resection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bypass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laparotomy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overall 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6953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1957 - 1976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4520/7888 (57.3%)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94/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208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45.2%)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691/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2760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873/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1552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56.3%)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36.7%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1976 - 1986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2980/5672 (52.5%)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40/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145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27.6%)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436/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2010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21.7%)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372/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825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45.1%)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28.5%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695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476" name="Rectangle 2"/>
          <p:cNvSpPr txBox="1">
            <a:spLocks noChangeArrowheads="1"/>
          </p:cNvSpPr>
          <p:nvPr/>
        </p:nvSpPr>
        <p:spPr bwMode="auto">
          <a:xfrm>
            <a:off x="685800" y="2603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rgbClr val="FFFF00"/>
                </a:solidFill>
              </a:rPr>
              <a:t>Treatment and survival in 13,560 patients with pancreatic cancer, and incidence of the disease, in the West Midlands: an epidemiological study</a:t>
            </a:r>
            <a:endParaRPr lang="en-GB" sz="2000">
              <a:solidFill>
                <a:srgbClr val="FFFF00"/>
              </a:solidFill>
              <a:latin typeface="Tahoma" charset="0"/>
            </a:endParaRPr>
          </a:p>
        </p:txBody>
      </p:sp>
      <p:sp>
        <p:nvSpPr>
          <p:cNvPr id="17477" name="TextBox 4"/>
          <p:cNvSpPr txBox="1">
            <a:spLocks noChangeArrowheads="1"/>
          </p:cNvSpPr>
          <p:nvPr/>
        </p:nvSpPr>
        <p:spPr bwMode="auto">
          <a:xfrm>
            <a:off x="2124075" y="1350963"/>
            <a:ext cx="5437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66FF33"/>
                </a:solidFill>
                <a:cs typeface="Arial" charset="0"/>
              </a:rPr>
              <a:t>Bramhall SR,et al  Br J Surg. 1995 Jan;82(1):111-5.</a:t>
            </a:r>
          </a:p>
        </p:txBody>
      </p:sp>
    </p:spTree>
    <p:extLst>
      <p:ext uri="{BB962C8B-B14F-4D97-AF65-F5344CB8AC3E}">
        <p14:creationId xmlns:p14="http://schemas.microsoft.com/office/powerpoint/2010/main" val="26683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7950" y="1844675"/>
          <a:ext cx="8856663" cy="4530724"/>
        </p:xfrm>
        <a:graphic>
          <a:graphicData uri="http://schemas.openxmlformats.org/drawingml/2006/table">
            <a:tbl>
              <a:tblPr/>
              <a:tblGrid>
                <a:gridCol w="1632225"/>
                <a:gridCol w="972676"/>
                <a:gridCol w="1637367"/>
                <a:gridCol w="1860644"/>
                <a:gridCol w="1739055"/>
                <a:gridCol w="1014696"/>
              </a:tblGrid>
              <a:tr h="52209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no of patients 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exploratory laparotomy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bypass surgery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supportive care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resection rate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695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1957 - 1976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7888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1552 (19.7%)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2760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3368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42.7%)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208(2.6%)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1976 - 1986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5672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825 (14.5%)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2010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35.4%)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2710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47.8%)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145(2.6%)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747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178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30 day mortality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04107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No.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having surgery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resection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bypass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laparotomy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overall 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6953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1957 - 1976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4520/7888 (57.3%)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94/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208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45.2%)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691/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2760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873/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1552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56.3%)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36.7%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1976 - 1986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2980/5672 (52.5%)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40/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145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27.6%)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436/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2010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21.7%)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372/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825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45.1%)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28.5%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695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524" name="Rectangle 2"/>
          <p:cNvSpPr txBox="1">
            <a:spLocks noChangeArrowheads="1"/>
          </p:cNvSpPr>
          <p:nvPr/>
        </p:nvSpPr>
        <p:spPr bwMode="auto">
          <a:xfrm>
            <a:off x="685800" y="2603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rgbClr val="FFFF00"/>
                </a:solidFill>
              </a:rPr>
              <a:t>Treatment and survival in 13,560 patients with pancreatic cancer, and incidence of the disease, in the West Midlands: an epidemiological study</a:t>
            </a:r>
            <a:endParaRPr lang="en-GB" sz="2000">
              <a:solidFill>
                <a:srgbClr val="FFFF00"/>
              </a:solidFill>
              <a:latin typeface="Tahoma" charset="0"/>
            </a:endParaRPr>
          </a:p>
        </p:txBody>
      </p:sp>
      <p:sp>
        <p:nvSpPr>
          <p:cNvPr id="19525" name="TextBox 4"/>
          <p:cNvSpPr txBox="1">
            <a:spLocks noChangeArrowheads="1"/>
          </p:cNvSpPr>
          <p:nvPr/>
        </p:nvSpPr>
        <p:spPr bwMode="auto">
          <a:xfrm>
            <a:off x="2124075" y="1350963"/>
            <a:ext cx="5437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66FF33"/>
                </a:solidFill>
                <a:cs typeface="Arial" charset="0"/>
              </a:rPr>
              <a:t>Bramhall SR,et al  Br J Surg. 1995 Jan;82(1):111-5.</a:t>
            </a:r>
          </a:p>
        </p:txBody>
      </p:sp>
      <p:sp>
        <p:nvSpPr>
          <p:cNvPr id="19526" name="Rectangle 4"/>
          <p:cNvSpPr>
            <a:spLocks noChangeArrowheads="1"/>
          </p:cNvSpPr>
          <p:nvPr/>
        </p:nvSpPr>
        <p:spPr bwMode="auto">
          <a:xfrm>
            <a:off x="7885113" y="2565400"/>
            <a:ext cx="1008062" cy="1223963"/>
          </a:xfrm>
          <a:prstGeom prst="rect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0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7950" y="1844675"/>
          <a:ext cx="8856663" cy="4530724"/>
        </p:xfrm>
        <a:graphic>
          <a:graphicData uri="http://schemas.openxmlformats.org/drawingml/2006/table">
            <a:tbl>
              <a:tblPr/>
              <a:tblGrid>
                <a:gridCol w="1632225"/>
                <a:gridCol w="972676"/>
                <a:gridCol w="1637367"/>
                <a:gridCol w="1860644"/>
                <a:gridCol w="1739055"/>
                <a:gridCol w="1014696"/>
              </a:tblGrid>
              <a:tr h="52209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no of patients 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exploratory laparotomy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bypass surgery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supportive care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resection rate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695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1957 - 1976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7888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1552 (19.7%)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2760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3368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42.7%)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208(2.6%)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1976 - 1986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5672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825 (14.5%)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2010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35.4%)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2710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47.8%)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145(2.6%)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747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178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30 day mortality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04107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No.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having surgery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resection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bypass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laparotomy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overall 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6953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1957 - 1976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4520/7888 (57.3%)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94/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208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45.2%)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691/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2760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873/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1552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56.3%)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36.7%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22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1976 - 1986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2980/5672 (52.5%)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40/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145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27.6%)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436/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2010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21.7%)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372/</a:t>
                      </a:r>
                      <a:r>
                        <a:rPr lang="en-US" sz="1600" b="0" i="0" u="none" strike="noStrike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825 (</a:t>
                      </a:r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45.1%)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/>
                        </a:rPr>
                        <a:t>28.5%</a:t>
                      </a: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695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572" name="Rectangle 2"/>
          <p:cNvSpPr txBox="1">
            <a:spLocks noChangeArrowheads="1"/>
          </p:cNvSpPr>
          <p:nvPr/>
        </p:nvSpPr>
        <p:spPr bwMode="auto">
          <a:xfrm>
            <a:off x="685800" y="2603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rgbClr val="FFFF00"/>
                </a:solidFill>
              </a:rPr>
              <a:t>Treatment and survival in 13,560 patients with pancreatic cancer, and incidence of the disease, in the West Midlands: an epidemiological study</a:t>
            </a:r>
            <a:endParaRPr lang="en-GB" sz="2000">
              <a:solidFill>
                <a:srgbClr val="FFFF00"/>
              </a:solidFill>
              <a:latin typeface="Tahoma" charset="0"/>
            </a:endParaRPr>
          </a:p>
        </p:txBody>
      </p:sp>
      <p:sp>
        <p:nvSpPr>
          <p:cNvPr id="21573" name="TextBox 4"/>
          <p:cNvSpPr txBox="1">
            <a:spLocks noChangeArrowheads="1"/>
          </p:cNvSpPr>
          <p:nvPr/>
        </p:nvSpPr>
        <p:spPr bwMode="auto">
          <a:xfrm>
            <a:off x="2124075" y="1350963"/>
            <a:ext cx="5437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66FF33"/>
                </a:solidFill>
                <a:cs typeface="Arial" charset="0"/>
              </a:rPr>
              <a:t>Bramhall SR,et al  Br J Surg. 1995 Jan;82(1):111-5.</a:t>
            </a:r>
          </a:p>
        </p:txBody>
      </p:sp>
      <p:sp>
        <p:nvSpPr>
          <p:cNvPr id="21574" name="Rectangle 1"/>
          <p:cNvSpPr>
            <a:spLocks noChangeArrowheads="1"/>
          </p:cNvSpPr>
          <p:nvPr/>
        </p:nvSpPr>
        <p:spPr bwMode="auto">
          <a:xfrm>
            <a:off x="1619250" y="4941888"/>
            <a:ext cx="1152525" cy="1223962"/>
          </a:xfrm>
          <a:prstGeom prst="rect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5" name="Rectangle 5"/>
          <p:cNvSpPr>
            <a:spLocks noChangeArrowheads="1"/>
          </p:cNvSpPr>
          <p:nvPr/>
        </p:nvSpPr>
        <p:spPr bwMode="auto">
          <a:xfrm>
            <a:off x="3419475" y="4941888"/>
            <a:ext cx="936625" cy="1223962"/>
          </a:xfrm>
          <a:prstGeom prst="rect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6" name="Rectangle 6"/>
          <p:cNvSpPr>
            <a:spLocks noChangeArrowheads="1"/>
          </p:cNvSpPr>
          <p:nvPr/>
        </p:nvSpPr>
        <p:spPr bwMode="auto">
          <a:xfrm>
            <a:off x="7956550" y="4941888"/>
            <a:ext cx="936625" cy="1223962"/>
          </a:xfrm>
          <a:prstGeom prst="rect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16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752600"/>
            <a:ext cx="84771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latin typeface="Calibri"/>
                <a:cs typeface="Calibri"/>
              </a:rPr>
              <a:t>If  a patient dies of cancer how likely is it that it is </a:t>
            </a:r>
          </a:p>
          <a:p>
            <a:r>
              <a:rPr lang="en-US" sz="2800" b="0" dirty="0" smtClean="0">
                <a:latin typeface="Calibri"/>
                <a:cs typeface="Calibri"/>
              </a:rPr>
              <a:t>a pancreatic cancer ?</a:t>
            </a:r>
          </a:p>
          <a:p>
            <a:r>
              <a:rPr lang="en-US" sz="2800" b="0" dirty="0" smtClean="0">
                <a:latin typeface="Calibri"/>
                <a:cs typeface="Calibri"/>
              </a:rPr>
              <a:t>(where does PDAC stand in the ranking of cancer deaths)</a:t>
            </a:r>
          </a:p>
          <a:p>
            <a:endParaRPr lang="en-US" sz="4000" b="0" dirty="0">
              <a:latin typeface="Calibri"/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0" dirty="0" smtClean="0">
                <a:latin typeface="Calibri"/>
                <a:cs typeface="Calibri"/>
              </a:rPr>
              <a:t>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 smtClean="0">
                <a:latin typeface="Calibri"/>
                <a:cs typeface="Calibri"/>
              </a:rPr>
              <a:t>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 smtClean="0">
                <a:latin typeface="Calibri"/>
                <a:cs typeface="Calibri"/>
              </a:rPr>
              <a:t>11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 smtClean="0">
                <a:latin typeface="Calibri"/>
                <a:cs typeface="Calibri"/>
              </a:rPr>
              <a:t>14</a:t>
            </a:r>
          </a:p>
          <a:p>
            <a:r>
              <a:rPr lang="en-US" sz="2800" b="0" dirty="0" smtClean="0">
                <a:latin typeface="Calibri"/>
                <a:cs typeface="Calibri"/>
              </a:rPr>
              <a:t>  </a:t>
            </a:r>
            <a:endParaRPr lang="en-US" sz="28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3796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Screen Shot 2012-05-06 at 07.52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221163"/>
            <a:ext cx="526891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1476375" y="6308725"/>
            <a:ext cx="75009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sk-SK" sz="1600">
                <a:solidFill>
                  <a:srgbClr val="66FF33"/>
                </a:solidFill>
                <a:cs typeface="Arial" charset="0"/>
              </a:rPr>
              <a:t>Birkmeyer JD et al. N Engl J Med. 2003; 349(22): 2117-27</a:t>
            </a:r>
            <a:endParaRPr lang="en-US" sz="1600">
              <a:solidFill>
                <a:srgbClr val="66FF33"/>
              </a:solidFill>
              <a:cs typeface="Arial" charset="0"/>
            </a:endParaRP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1509713" y="1412875"/>
          <a:ext cx="5322887" cy="20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94" name="Chart" r:id="rId4" imgW="4797155" imgH="2541822" progId="Excel.Chart.8">
                  <p:embed/>
                </p:oleObj>
              </mc:Choice>
              <mc:Fallback>
                <p:oleObj name="Chart" r:id="rId4" imgW="4797155" imgH="2541822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1412875"/>
                        <a:ext cx="5322887" cy="200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Box 6"/>
          <p:cNvSpPr txBox="1">
            <a:spLocks noChangeArrowheads="1"/>
          </p:cNvSpPr>
          <p:nvPr/>
        </p:nvSpPr>
        <p:spPr bwMode="auto">
          <a:xfrm>
            <a:off x="1476375" y="3500438"/>
            <a:ext cx="71278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rgbClr val="66FF33"/>
                </a:solidFill>
                <a:cs typeface="Arial" charset="0"/>
              </a:rPr>
              <a:t>Lieberman MD, et al </a:t>
            </a:r>
            <a:r>
              <a:rPr lang="is-IS" sz="1600">
                <a:solidFill>
                  <a:srgbClr val="66FF33"/>
                </a:solidFill>
                <a:cs typeface="Arial" charset="0"/>
              </a:rPr>
              <a:t>Ann Surg. 1995; 222(5): 638–645.</a:t>
            </a:r>
            <a:endParaRPr lang="en-US" sz="1600">
              <a:solidFill>
                <a:srgbClr val="66FF33"/>
              </a:solidFill>
              <a:cs typeface="Arial" charset="0"/>
            </a:endParaRPr>
          </a:p>
        </p:txBody>
      </p:sp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323850" y="260350"/>
            <a:ext cx="70008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rgbClr val="FFFF00"/>
                </a:solidFill>
                <a:latin typeface="Calibri" charset="0"/>
                <a:cs typeface="Calibri" charset="0"/>
              </a:rPr>
              <a:t>Improved mortality for surgical resection </a:t>
            </a:r>
          </a:p>
          <a:p>
            <a:r>
              <a:rPr lang="en-US" sz="3200">
                <a:solidFill>
                  <a:srgbClr val="FFFF00"/>
                </a:solidFill>
                <a:latin typeface="Calibri" charset="0"/>
                <a:cs typeface="Calibri" charset="0"/>
              </a:rPr>
              <a:t>in volume US centres </a:t>
            </a:r>
          </a:p>
        </p:txBody>
      </p:sp>
    </p:spTree>
    <p:extLst>
      <p:ext uri="{BB962C8B-B14F-4D97-AF65-F5344CB8AC3E}">
        <p14:creationId xmlns:p14="http://schemas.microsoft.com/office/powerpoint/2010/main" val="40397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01 at 10.3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92696"/>
            <a:ext cx="7325325" cy="4320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5517232"/>
            <a:ext cx="66595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National resection mortality now &lt; 5%</a:t>
            </a:r>
          </a:p>
          <a:p>
            <a:pPr algn="ctr"/>
            <a:r>
              <a:rPr lang="en-US" sz="2800" dirty="0" smtClean="0"/>
              <a:t>3% in larger volume units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030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 descr="Screen Shot 2012-05-05 at 16.27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76475"/>
            <a:ext cx="3584575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extBox 11"/>
          <p:cNvSpPr txBox="1">
            <a:spLocks noChangeArrowheads="1"/>
          </p:cNvSpPr>
          <p:nvPr/>
        </p:nvSpPr>
        <p:spPr bwMode="auto">
          <a:xfrm>
            <a:off x="5127625" y="549275"/>
            <a:ext cx="3265488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latin typeface="Calibri" charset="0"/>
                <a:cs typeface="Calibri" charset="0"/>
              </a:rPr>
              <a:t>35 UK cancer networks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latin typeface="Calibri" charset="0"/>
                <a:cs typeface="Calibri" charset="0"/>
              </a:rPr>
              <a:t>Northern Ireland 	1</a:t>
            </a:r>
          </a:p>
          <a:p>
            <a:r>
              <a:rPr lang="en-US" sz="2400">
                <a:latin typeface="Calibri" charset="0"/>
                <a:cs typeface="Calibri" charset="0"/>
              </a:rPr>
              <a:t>Scotland 		3</a:t>
            </a:r>
          </a:p>
          <a:p>
            <a:r>
              <a:rPr lang="en-US" sz="2400">
                <a:latin typeface="Calibri" charset="0"/>
                <a:cs typeface="Calibri" charset="0"/>
              </a:rPr>
              <a:t>Wales			3</a:t>
            </a:r>
          </a:p>
          <a:p>
            <a:r>
              <a:rPr lang="en-US" sz="2400">
                <a:latin typeface="Calibri" charset="0"/>
                <a:cs typeface="Calibri" charset="0"/>
              </a:rPr>
              <a:t>England		28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latin typeface="Calibri" charset="0"/>
                <a:cs typeface="Calibri" charset="0"/>
              </a:rPr>
              <a:t>      Age at diagnosis</a:t>
            </a:r>
          </a:p>
        </p:txBody>
      </p:sp>
      <p:pic>
        <p:nvPicPr>
          <p:cNvPr id="25603" name="Content Placeholder 6" descr="2010map_numbers_region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76250"/>
            <a:ext cx="1716088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6250"/>
            <a:ext cx="19431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2" descr="cid:6b3c695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716338"/>
            <a:ext cx="4535487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25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115" name="Group 139"/>
          <p:cNvGraphicFramePr>
            <a:graphicFrameLocks noGrp="1"/>
          </p:cNvGraphicFramePr>
          <p:nvPr>
            <p:ph sz="half" idx="1"/>
          </p:nvPr>
        </p:nvGraphicFramePr>
        <p:xfrm>
          <a:off x="1643063" y="1857375"/>
          <a:ext cx="5983287" cy="4289426"/>
        </p:xfrm>
        <a:graphic>
          <a:graphicData uri="http://schemas.openxmlformats.org/drawingml/2006/table">
            <a:tbl>
              <a:tblPr/>
              <a:tblGrid>
                <a:gridCol w="3218483"/>
                <a:gridCol w="1387210"/>
                <a:gridCol w="1377594"/>
              </a:tblGrid>
              <a:tr h="3159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Scotland</a:t>
                      </a:r>
                    </a:p>
                  </a:txBody>
                  <a:tcPr marL="0" marR="0" marT="0" marB="0" anchor="b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159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N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Resection only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3.6%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Resection + oncology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7.4%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Palliative surgery only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3.3%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Palliative surgery + oncology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3.1%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Other operation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0.4%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Oncology only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96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17.4%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Refused treatment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4.0%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Died before first treatment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6.4%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No active treatment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300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54.4%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Total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551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100.0%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5414" name="Rectangle 90"/>
          <p:cNvSpPr>
            <a:spLocks noGrp="1" noChangeArrowheads="1"/>
          </p:cNvSpPr>
          <p:nvPr>
            <p:ph type="body" sz="half" idx="2"/>
          </p:nvPr>
        </p:nvSpPr>
        <p:spPr>
          <a:xfrm>
            <a:off x="428625" y="6237288"/>
            <a:ext cx="7772400" cy="434975"/>
          </a:xfrm>
        </p:spPr>
        <p:txBody>
          <a:bodyPr/>
          <a:lstStyle/>
          <a:p>
            <a:pPr marL="0" indent="0">
              <a:lnSpc>
                <a:spcPct val="80000"/>
              </a:lnSpc>
            </a:pPr>
            <a:r>
              <a:rPr lang="en-GB" sz="1400" dirty="0">
                <a:solidFill>
                  <a:srgbClr val="FFFF00"/>
                </a:solidFill>
                <a:latin typeface="Calibri" charset="0"/>
              </a:rPr>
              <a:t>No active treatment includes those who had  had other therapy, endoscopic treatment, supportive care,  and watchful waiting</a:t>
            </a:r>
          </a:p>
        </p:txBody>
      </p:sp>
      <p:pic>
        <p:nvPicPr>
          <p:cNvPr id="15415" name="Content Placeholder 6" descr="2010map_numbers_regio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9525"/>
            <a:ext cx="1550987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eft Arrow 1"/>
          <p:cNvSpPr/>
          <p:nvPr/>
        </p:nvSpPr>
        <p:spPr bwMode="auto">
          <a:xfrm>
            <a:off x="7884368" y="5373216"/>
            <a:ext cx="1008112" cy="360040"/>
          </a:xfrm>
          <a:prstGeom prst="leftArrow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51520" y="620688"/>
            <a:ext cx="77724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GB" sz="3800" dirty="0" smtClean="0">
                <a:latin typeface="Calibri" charset="0"/>
              </a:rPr>
              <a:t>Pancreatic patients –</a:t>
            </a:r>
            <a:br>
              <a:rPr lang="en-GB" sz="3800" dirty="0" smtClean="0">
                <a:latin typeface="Calibri" charset="0"/>
              </a:rPr>
            </a:br>
            <a:r>
              <a:rPr lang="en-GB" sz="3800" dirty="0" smtClean="0">
                <a:latin typeface="Calibri" charset="0"/>
              </a:rPr>
              <a:t>actual cancer treatment received</a:t>
            </a:r>
            <a:endParaRPr lang="en-GB" sz="3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5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7772400" cy="874713"/>
          </a:xfrm>
        </p:spPr>
        <p:txBody>
          <a:bodyPr/>
          <a:lstStyle/>
          <a:p>
            <a:pPr algn="l"/>
            <a:r>
              <a:rPr lang="en-GB" sz="3800" dirty="0">
                <a:solidFill>
                  <a:srgbClr val="FFFF00"/>
                </a:solidFill>
                <a:latin typeface="Calibri" charset="0"/>
              </a:rPr>
              <a:t>Pancreatic patients –</a:t>
            </a:r>
            <a:br>
              <a:rPr lang="en-GB" sz="3800" dirty="0">
                <a:solidFill>
                  <a:srgbClr val="FFFF00"/>
                </a:solidFill>
                <a:latin typeface="Calibri" charset="0"/>
              </a:rPr>
            </a:br>
            <a:r>
              <a:rPr lang="en-GB" sz="3800" dirty="0" smtClean="0">
                <a:solidFill>
                  <a:srgbClr val="FFFF00"/>
                </a:solidFill>
                <a:latin typeface="Calibri" charset="0"/>
              </a:rPr>
              <a:t>actual cancer </a:t>
            </a:r>
            <a:r>
              <a:rPr lang="en-GB" sz="3800" dirty="0">
                <a:solidFill>
                  <a:srgbClr val="FFFF00"/>
                </a:solidFill>
                <a:latin typeface="Calibri" charset="0"/>
              </a:rPr>
              <a:t>treatment received</a:t>
            </a:r>
          </a:p>
        </p:txBody>
      </p:sp>
      <p:graphicFrame>
        <p:nvGraphicFramePr>
          <p:cNvPr id="127115" name="Group 139"/>
          <p:cNvGraphicFramePr>
            <a:graphicFrameLocks noGrp="1"/>
          </p:cNvGraphicFramePr>
          <p:nvPr>
            <p:ph sz="half" idx="1"/>
          </p:nvPr>
        </p:nvGraphicFramePr>
        <p:xfrm>
          <a:off x="1643063" y="1857375"/>
          <a:ext cx="5983287" cy="4289426"/>
        </p:xfrm>
        <a:graphic>
          <a:graphicData uri="http://schemas.openxmlformats.org/drawingml/2006/table">
            <a:tbl>
              <a:tblPr/>
              <a:tblGrid>
                <a:gridCol w="3218483"/>
                <a:gridCol w="1387210"/>
                <a:gridCol w="1377594"/>
              </a:tblGrid>
              <a:tr h="3159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Scotland</a:t>
                      </a:r>
                    </a:p>
                  </a:txBody>
                  <a:tcPr marL="0" marR="0" marT="0" marB="0" anchor="b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159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N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Resection only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3.6%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Resection + oncology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7.4%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Palliative surgery only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3.3%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Palliative surgery + oncology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3.1%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Other operation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0.4%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Oncology only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96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17.4%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Refused treatment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4.0%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Died before first treatment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6.4%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No active treatment</a:t>
                      </a:r>
                    </a:p>
                  </a:txBody>
                  <a:tcPr marL="91428" marR="9142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300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54.4%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Arial" charset="0"/>
                          <a:ea typeface="ＭＳ Ｐゴシック" pitchFamily="-108" charset="-128"/>
                        </a:rPr>
                        <a:t>Total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92881"/>
                          </a:solidFill>
                          <a:latin typeface="Arial"/>
                        </a:rPr>
                        <a:t>551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92881"/>
                          </a:solidFill>
                          <a:latin typeface="Arial"/>
                        </a:rPr>
                        <a:t>100.0%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5414" name="Rectangle 90"/>
          <p:cNvSpPr>
            <a:spLocks noGrp="1" noChangeArrowheads="1"/>
          </p:cNvSpPr>
          <p:nvPr>
            <p:ph type="body" sz="half" idx="2"/>
          </p:nvPr>
        </p:nvSpPr>
        <p:spPr>
          <a:xfrm>
            <a:off x="428625" y="6237288"/>
            <a:ext cx="7772400" cy="434975"/>
          </a:xfrm>
        </p:spPr>
        <p:txBody>
          <a:bodyPr/>
          <a:lstStyle/>
          <a:p>
            <a:pPr marL="0" indent="0">
              <a:lnSpc>
                <a:spcPct val="80000"/>
              </a:lnSpc>
            </a:pPr>
            <a:r>
              <a:rPr lang="en-GB" sz="1400" dirty="0">
                <a:solidFill>
                  <a:srgbClr val="FFFF00"/>
                </a:solidFill>
                <a:latin typeface="Calibri" charset="0"/>
              </a:rPr>
              <a:t>No active treatment includes those who had  had other therapy, endoscopic treatment, supportive care,  and watchful waiting</a:t>
            </a:r>
          </a:p>
        </p:txBody>
      </p:sp>
      <p:pic>
        <p:nvPicPr>
          <p:cNvPr id="15415" name="Content Placeholder 6" descr="2010map_numbers_regio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9525"/>
            <a:ext cx="1550987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eft Arrow 1"/>
          <p:cNvSpPr/>
          <p:nvPr/>
        </p:nvSpPr>
        <p:spPr bwMode="auto">
          <a:xfrm>
            <a:off x="8172400" y="4581128"/>
            <a:ext cx="720080" cy="1080120"/>
          </a:xfrm>
          <a:prstGeom prst="leftArrow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03864" y="5823635"/>
            <a:ext cx="110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65%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ight Brace 3"/>
          <p:cNvSpPr/>
          <p:nvPr/>
        </p:nvSpPr>
        <p:spPr bwMode="auto">
          <a:xfrm>
            <a:off x="7735787" y="4653136"/>
            <a:ext cx="297161" cy="1008112"/>
          </a:xfrm>
          <a:prstGeom prst="rightBrac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7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the number treated: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552" y="1772816"/>
            <a:ext cx="7772400" cy="2049462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Faster assessment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Prevention of “in staging” deterioration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Improved treatment options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Better communication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6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1"/>
          <p:cNvSpPr txBox="1">
            <a:spLocks noChangeArrowheads="1"/>
          </p:cNvSpPr>
          <p:nvPr/>
        </p:nvSpPr>
        <p:spPr bwMode="auto">
          <a:xfrm>
            <a:off x="251520" y="764704"/>
            <a:ext cx="8675687" cy="563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AFD00"/>
                </a:solidFill>
                <a:latin typeface="Comic Sans MS" charset="0"/>
              </a:rPr>
              <a:t>Rapid assessment clinics:</a:t>
            </a:r>
          </a:p>
          <a:p>
            <a:pPr>
              <a:defRPr/>
            </a:pPr>
            <a:endParaRPr lang="en-US" dirty="0">
              <a:solidFill>
                <a:srgbClr val="FAFD00"/>
              </a:solidFill>
              <a:latin typeface="Comic Sans MS" charset="0"/>
            </a:endParaRPr>
          </a:p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PDAC seen as an oncological emergency</a:t>
            </a:r>
          </a:p>
          <a:p>
            <a:pPr>
              <a:defRPr/>
            </a:pPr>
            <a:endParaRPr lang="en-US" dirty="0" smtClean="0">
              <a:solidFill>
                <a:srgbClr val="FFFFFF"/>
              </a:solidFill>
              <a:latin typeface="Comic Sans MS" charset="0"/>
            </a:endParaRPr>
          </a:p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Management </a:t>
            </a:r>
            <a:r>
              <a:rPr lang="en-US" dirty="0">
                <a:solidFill>
                  <a:srgbClr val="FFFFFF"/>
                </a:solidFill>
                <a:latin typeface="Comic Sans MS" charset="0"/>
              </a:rPr>
              <a:t>supervised by a pathway coordinator </a:t>
            </a:r>
          </a:p>
          <a:p>
            <a:pPr>
              <a:defRPr/>
            </a:pPr>
            <a:endParaRPr lang="en-US" dirty="0">
              <a:solidFill>
                <a:srgbClr val="FFFFFF"/>
              </a:solidFill>
              <a:latin typeface="Comic Sans MS" charset="0"/>
            </a:endParaRPr>
          </a:p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Rapid access </a:t>
            </a:r>
            <a:r>
              <a:rPr lang="en-US" dirty="0" err="1" smtClean="0">
                <a:solidFill>
                  <a:srgbClr val="FFFFFF"/>
                </a:solidFill>
                <a:latin typeface="Comic Sans MS" charset="0"/>
              </a:rPr>
              <a:t>multidemensional</a:t>
            </a: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 clinic </a:t>
            </a:r>
            <a:r>
              <a:rPr lang="en-US" dirty="0" err="1" smtClean="0">
                <a:solidFill>
                  <a:srgbClr val="FFFFFF"/>
                </a:solidFill>
                <a:latin typeface="Comic Sans MS" charset="0"/>
              </a:rPr>
              <a:t>centred</a:t>
            </a: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 on endoscopy unit (EUS/ERCP/dietetic/CNS)</a:t>
            </a:r>
          </a:p>
          <a:p>
            <a:pPr>
              <a:defRPr/>
            </a:pPr>
            <a:endParaRPr lang="en-US" dirty="0">
              <a:solidFill>
                <a:srgbClr val="FFFFFF"/>
              </a:solidFill>
              <a:latin typeface="Comic Sans MS" charset="0"/>
            </a:endParaRPr>
          </a:p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Simultaneous </a:t>
            </a:r>
            <a:r>
              <a:rPr lang="en-US" dirty="0" err="1" smtClean="0">
                <a:solidFill>
                  <a:srgbClr val="FFFFFF"/>
                </a:solidFill>
                <a:latin typeface="Comic Sans MS" charset="0"/>
              </a:rPr>
              <a:t>diagnosis,staging</a:t>
            </a: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 and early management</a:t>
            </a:r>
          </a:p>
          <a:p>
            <a:pPr>
              <a:defRPr/>
            </a:pPr>
            <a:endParaRPr lang="en-US" dirty="0" smtClean="0">
              <a:solidFill>
                <a:srgbClr val="FFFFFF"/>
              </a:solidFill>
              <a:latin typeface="Comic Sans MS" charset="0"/>
            </a:endParaRPr>
          </a:p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Early MDT management </a:t>
            </a:r>
            <a:r>
              <a:rPr lang="en-US" dirty="0">
                <a:solidFill>
                  <a:srgbClr val="FFFFFF"/>
                </a:solidFill>
                <a:latin typeface="Comic Sans MS" charset="0"/>
              </a:rPr>
              <a:t>planning </a:t>
            </a:r>
          </a:p>
          <a:p>
            <a:pPr>
              <a:defRPr/>
            </a:pPr>
            <a:endParaRPr lang="en-US" dirty="0" smtClean="0">
              <a:solidFill>
                <a:srgbClr val="FFFFFF"/>
              </a:solidFill>
              <a:latin typeface="Comic Sans MS" charset="0"/>
            </a:endParaRPr>
          </a:p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Patient </a:t>
            </a:r>
            <a:r>
              <a:rPr lang="en-US" dirty="0" err="1" smtClean="0">
                <a:solidFill>
                  <a:srgbClr val="FFFFFF"/>
                </a:solidFill>
                <a:latin typeface="Comic Sans MS" charset="0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mic Sans MS" charset="0"/>
              </a:rPr>
              <a:t> (Biliary drainage? / PERT / ONS)</a:t>
            </a:r>
            <a:endParaRPr lang="en-US" dirty="0">
              <a:solidFill>
                <a:srgbClr val="FFFFFF"/>
              </a:solidFill>
              <a:latin typeface="Comic Sans MS" charset="0"/>
            </a:endParaRPr>
          </a:p>
          <a:p>
            <a:pPr>
              <a:defRPr/>
            </a:pPr>
            <a:endParaRPr lang="en-US" dirty="0">
              <a:solidFill>
                <a:srgbClr val="FFFFFF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11288"/>
      </p:ext>
    </p:extLst>
  </p:cSld>
  <p:clrMapOvr>
    <a:masterClrMapping/>
  </p:clrMapOvr>
  <p:transition xmlns:p14="http://schemas.microsoft.com/office/powerpoint/2010/main" advTm="1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027" descr="D:\My Pictures\EUS images\syste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80928"/>
            <a:ext cx="1258887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1028" descr="D:\My Pictures\EUS images\syste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67175"/>
            <a:ext cx="1258887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4" descr="GI22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0D1"/>
              </a:clrFrom>
              <a:clrTo>
                <a:srgbClr val="F1F0D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3" b="16991"/>
          <a:stretch>
            <a:fillRect/>
          </a:stretch>
        </p:blipFill>
        <p:spPr bwMode="auto">
          <a:xfrm>
            <a:off x="468313" y="5661025"/>
            <a:ext cx="1258887" cy="7635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0" name="Straight Arrow Connector 3"/>
          <p:cNvCxnSpPr>
            <a:cxnSpLocks noChangeShapeType="1"/>
          </p:cNvCxnSpPr>
          <p:nvPr/>
        </p:nvCxnSpPr>
        <p:spPr bwMode="auto">
          <a:xfrm>
            <a:off x="1908175" y="1125538"/>
            <a:ext cx="647700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04" y="2133600"/>
            <a:ext cx="187249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2588" y="549275"/>
            <a:ext cx="1414462" cy="101600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Diagnosis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and rapid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assessment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8263" y="549275"/>
            <a:ext cx="1593850" cy="132397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Nutritional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and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Physical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optimisation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50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81525"/>
            <a:ext cx="125888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5" name="Straight Arrow Connector 18"/>
          <p:cNvCxnSpPr>
            <a:cxnSpLocks noChangeShapeType="1"/>
          </p:cNvCxnSpPr>
          <p:nvPr/>
        </p:nvCxnSpPr>
        <p:spPr bwMode="auto">
          <a:xfrm>
            <a:off x="1908175" y="3933825"/>
            <a:ext cx="2592388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5066" name="Picture 2" descr="portal venorraph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492375"/>
            <a:ext cx="1106488" cy="11239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994275" y="3716338"/>
            <a:ext cx="1169988" cy="40005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resection</a:t>
            </a:r>
          </a:p>
        </p:txBody>
      </p:sp>
      <p:pic>
        <p:nvPicPr>
          <p:cNvPr id="45068" name="Picture 17" descr="Screen Shot 2012-05-09 at 07.35.5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46250"/>
            <a:ext cx="1258887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131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027" descr="D:\My Pictures\EUS images\syste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70188"/>
            <a:ext cx="1258887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Picture 1028" descr="D:\My Pictures\EUS images\syste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67175"/>
            <a:ext cx="1258887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4" descr="GI22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0D1"/>
              </a:clrFrom>
              <a:clrTo>
                <a:srgbClr val="F1F0D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3" b="16991"/>
          <a:stretch>
            <a:fillRect/>
          </a:stretch>
        </p:blipFill>
        <p:spPr bwMode="auto">
          <a:xfrm>
            <a:off x="468313" y="5661025"/>
            <a:ext cx="1258887" cy="7635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4" name="Straight Arrow Connector 3"/>
          <p:cNvCxnSpPr>
            <a:cxnSpLocks noChangeShapeType="1"/>
          </p:cNvCxnSpPr>
          <p:nvPr/>
        </p:nvCxnSpPr>
        <p:spPr bwMode="auto">
          <a:xfrm>
            <a:off x="1908175" y="1125538"/>
            <a:ext cx="647700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133600"/>
            <a:ext cx="145256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2588" y="549275"/>
            <a:ext cx="1414462" cy="101600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Diagnosis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and rapid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assessment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8263" y="549275"/>
            <a:ext cx="1593850" cy="132397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Nutritional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and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Physical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optimisation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60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81525"/>
            <a:ext cx="125888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9" name="Straight Arrow Connector 18"/>
          <p:cNvCxnSpPr>
            <a:cxnSpLocks noChangeShapeType="1"/>
          </p:cNvCxnSpPr>
          <p:nvPr/>
        </p:nvCxnSpPr>
        <p:spPr bwMode="auto">
          <a:xfrm>
            <a:off x="1908175" y="3933825"/>
            <a:ext cx="2592388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6090" name="Picture 2" descr="portal venorraph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492375"/>
            <a:ext cx="1106488" cy="11239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994275" y="3716338"/>
            <a:ext cx="1169988" cy="40005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resection</a:t>
            </a:r>
          </a:p>
        </p:txBody>
      </p:sp>
      <p:pic>
        <p:nvPicPr>
          <p:cNvPr id="46092" name="Picture 17" descr="Screen Shot 2012-05-09 at 07.35.5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46250"/>
            <a:ext cx="1258887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93" name="Straight Arrow Connector 18"/>
          <p:cNvCxnSpPr>
            <a:cxnSpLocks noChangeShapeType="1"/>
          </p:cNvCxnSpPr>
          <p:nvPr/>
        </p:nvCxnSpPr>
        <p:spPr bwMode="auto">
          <a:xfrm>
            <a:off x="1908175" y="5229225"/>
            <a:ext cx="2592388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5219700" y="5029200"/>
            <a:ext cx="608013" cy="40005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CXT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24525" y="5716588"/>
            <a:ext cx="2992438" cy="70802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Increase numbers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receiving active treatment</a:t>
            </a:r>
          </a:p>
        </p:txBody>
      </p:sp>
    </p:spTree>
    <p:extLst>
      <p:ext uri="{BB962C8B-B14F-4D97-AF65-F5344CB8AC3E}">
        <p14:creationId xmlns:p14="http://schemas.microsoft.com/office/powerpoint/2010/main" val="370699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5300663"/>
            <a:ext cx="5329237" cy="504825"/>
          </a:xfrm>
        </p:spPr>
        <p:txBody>
          <a:bodyPr/>
          <a:lstStyle/>
          <a:p>
            <a:pPr marL="0" indent="0" algn="ctr" eaLnBrk="1" hangingPunct="1"/>
            <a:r>
              <a:rPr lang="en-GB" sz="2400">
                <a:latin typeface="Calibri" charset="0"/>
              </a:rPr>
              <a:t>DROP-trial (</a:t>
            </a:r>
            <a:r>
              <a:rPr lang="en-GB" sz="2400">
                <a:solidFill>
                  <a:srgbClr val="FFFF00"/>
                </a:solidFill>
                <a:latin typeface="Calibri" charset="0"/>
              </a:rPr>
              <a:t>DR</a:t>
            </a:r>
            <a:r>
              <a:rPr lang="en-GB" sz="2400">
                <a:latin typeface="Calibri" charset="0"/>
              </a:rPr>
              <a:t>ainage vs. </a:t>
            </a:r>
            <a:r>
              <a:rPr lang="en-GB" sz="2400">
                <a:solidFill>
                  <a:srgbClr val="FFFF00"/>
                </a:solidFill>
                <a:latin typeface="Calibri" charset="0"/>
              </a:rPr>
              <a:t>OP</a:t>
            </a:r>
            <a:r>
              <a:rPr lang="en-GB" sz="2400">
                <a:latin typeface="Calibri" charset="0"/>
              </a:rPr>
              <a:t>eration)</a:t>
            </a:r>
          </a:p>
          <a:p>
            <a:pPr marL="0" indent="0" algn="ctr" eaLnBrk="1" hangingPunct="1"/>
            <a:r>
              <a:rPr lang="en-GB" sz="2400">
                <a:latin typeface="Calibri" charset="0"/>
              </a:rPr>
              <a:t>(Bilirubin &lt; 250</a:t>
            </a:r>
            <a:r>
              <a:rPr lang="en-GB" sz="1600">
                <a:latin typeface="Calibri" charset="0"/>
              </a:rPr>
              <a:t>)</a:t>
            </a:r>
          </a:p>
          <a:p>
            <a:pPr marL="0" indent="0" algn="ctr" eaLnBrk="1" hangingPunct="1"/>
            <a:r>
              <a:rPr lang="en-GB" sz="2000">
                <a:solidFill>
                  <a:srgbClr val="66FF33"/>
                </a:solidFill>
                <a:latin typeface="Calibri" charset="0"/>
              </a:rPr>
              <a:t>N Engl J Med. 2010 Jan 14;362(2):129-37</a:t>
            </a:r>
          </a:p>
        </p:txBody>
      </p:sp>
      <p:pic>
        <p:nvPicPr>
          <p:cNvPr id="3379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692150"/>
            <a:ext cx="872331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85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Box 1"/>
          <p:cNvSpPr txBox="1">
            <a:spLocks noChangeArrowheads="1"/>
          </p:cNvSpPr>
          <p:nvPr/>
        </p:nvSpPr>
        <p:spPr bwMode="auto">
          <a:xfrm>
            <a:off x="468313" y="1908175"/>
            <a:ext cx="8280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Survival rates for pancreatic cancer have shown marginal gains in the last 40 years.</a:t>
            </a:r>
          </a:p>
          <a:p>
            <a:endParaRPr lang="en-US" sz="2800" dirty="0">
              <a:solidFill>
                <a:srgbClr val="FFFFFF"/>
              </a:solidFill>
              <a:latin typeface="Comic Sans MS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Pancreatic cancer still only has a 3% 5 year survival rate.</a:t>
            </a:r>
          </a:p>
          <a:p>
            <a:endParaRPr lang="en-US" sz="2800" dirty="0">
              <a:solidFill>
                <a:srgbClr val="FFFFFF"/>
              </a:solidFill>
              <a:latin typeface="Comic Sans MS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Pancreatic cancer is the 5</a:t>
            </a:r>
            <a:r>
              <a:rPr lang="en-US" sz="2800" baseline="30000" dirty="0">
                <a:solidFill>
                  <a:srgbClr val="FFFFFF"/>
                </a:solidFill>
                <a:latin typeface="Comic Sans MS" charset="0"/>
              </a:rPr>
              <a:t>th</a:t>
            </a:r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 commonest cause of cancer death yet receives less than 1% of research funding.</a:t>
            </a:r>
          </a:p>
          <a:p>
            <a:endParaRPr lang="en-US" sz="2800" dirty="0">
              <a:solidFill>
                <a:srgbClr val="FAFD00"/>
              </a:solidFill>
              <a:latin typeface="Comic Sans MS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620713" y="836712"/>
            <a:ext cx="828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FAFD00"/>
                </a:solidFill>
                <a:latin typeface="Comic Sans MS" charset="0"/>
              </a:rPr>
              <a:t>Hard facts;</a:t>
            </a:r>
            <a:endParaRPr lang="en-US" sz="2800" dirty="0">
              <a:solidFill>
                <a:srgbClr val="FAFD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689200"/>
      </p:ext>
    </p:extLst>
  </p:cSld>
  <p:clrMapOvr>
    <a:masterClrMapping/>
  </p:clrMapOvr>
  <p:transition xmlns:p14="http://schemas.microsoft.com/office/powerpoint/2010/main" advTm="1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539750" y="115888"/>
            <a:ext cx="7993063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GB" sz="2800" dirty="0">
                <a:latin typeface="Arial"/>
                <a:ea typeface="+mn-ea"/>
              </a:rPr>
              <a:t>DROP-trial (</a:t>
            </a:r>
            <a:r>
              <a:rPr lang="en-GB" sz="2800" dirty="0" err="1">
                <a:solidFill>
                  <a:srgbClr val="FFFF00"/>
                </a:solidFill>
                <a:latin typeface="Arial"/>
                <a:ea typeface="+mn-ea"/>
              </a:rPr>
              <a:t>DR</a:t>
            </a:r>
            <a:r>
              <a:rPr lang="en-GB" sz="2800" dirty="0" err="1">
                <a:latin typeface="Arial"/>
                <a:ea typeface="+mn-ea"/>
              </a:rPr>
              <a:t>ainage</a:t>
            </a:r>
            <a:r>
              <a:rPr lang="en-GB" sz="2800" dirty="0">
                <a:latin typeface="Arial"/>
                <a:ea typeface="+mn-ea"/>
              </a:rPr>
              <a:t> vs. </a:t>
            </a:r>
            <a:r>
              <a:rPr lang="en-GB" sz="2800" dirty="0" err="1">
                <a:solidFill>
                  <a:srgbClr val="FFFF00"/>
                </a:solidFill>
                <a:latin typeface="Arial"/>
                <a:ea typeface="+mn-ea"/>
              </a:rPr>
              <a:t>OP</a:t>
            </a:r>
            <a:r>
              <a:rPr lang="en-GB" sz="2800" dirty="0" err="1">
                <a:latin typeface="Arial"/>
                <a:ea typeface="+mn-ea"/>
              </a:rPr>
              <a:t>eration</a:t>
            </a:r>
            <a:r>
              <a:rPr lang="en-GB" sz="2800" dirty="0">
                <a:latin typeface="Arial"/>
                <a:ea typeface="+mn-ea"/>
              </a:rPr>
              <a:t>)  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GB" sz="1600" kern="0" dirty="0">
                <a:solidFill>
                  <a:srgbClr val="66FF33"/>
                </a:solidFill>
                <a:latin typeface="Arial"/>
                <a:ea typeface="+mn-ea"/>
              </a:rPr>
              <a:t>N </a:t>
            </a:r>
            <a:r>
              <a:rPr lang="en-GB" sz="1600" kern="0" dirty="0" err="1">
                <a:solidFill>
                  <a:srgbClr val="66FF33"/>
                </a:solidFill>
                <a:latin typeface="Arial"/>
                <a:ea typeface="+mn-ea"/>
              </a:rPr>
              <a:t>Engl</a:t>
            </a:r>
            <a:r>
              <a:rPr lang="en-GB" sz="1600" kern="0" dirty="0">
                <a:solidFill>
                  <a:srgbClr val="66FF33"/>
                </a:solidFill>
                <a:latin typeface="Arial"/>
                <a:ea typeface="+mn-ea"/>
              </a:rPr>
              <a:t> J Med. 2010 Jan 14;362(2):129-37</a:t>
            </a:r>
          </a:p>
        </p:txBody>
      </p:sp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655638" y="6308725"/>
            <a:ext cx="8021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000">
                <a:solidFill>
                  <a:srgbClr val="FFFF00"/>
                </a:solidFill>
                <a:latin typeface="Calibri" charset="0"/>
                <a:cs typeface="Calibri" charset="0"/>
              </a:rPr>
              <a:t>35% reduction in risk of complications by avoiding pre-operative drainage </a:t>
            </a:r>
            <a:endParaRPr lang="en-US" sz="2000">
              <a:solidFill>
                <a:srgbClr val="FFFF00"/>
              </a:solidFill>
              <a:latin typeface="Calibri" charset="0"/>
              <a:cs typeface="Calibri" charset="0"/>
            </a:endParaRPr>
          </a:p>
        </p:txBody>
      </p:sp>
      <p:graphicFrame>
        <p:nvGraphicFramePr>
          <p:cNvPr id="6" name="Group 61"/>
          <p:cNvGraphicFramePr>
            <a:graphicFrameLocks/>
          </p:cNvGraphicFramePr>
          <p:nvPr/>
        </p:nvGraphicFramePr>
        <p:xfrm>
          <a:off x="684213" y="1196975"/>
          <a:ext cx="7920037" cy="4968875"/>
        </p:xfrm>
        <a:graphic>
          <a:graphicData uri="http://schemas.openxmlformats.org/drawingml/2006/table">
            <a:tbl>
              <a:tblPr/>
              <a:tblGrid>
                <a:gridCol w="3599321"/>
                <a:gridCol w="1958949"/>
                <a:gridCol w="2361767"/>
              </a:tblGrid>
              <a:tr h="5274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92881"/>
                        </a:solidFill>
                        <a:effectLst/>
                        <a:latin typeface="Calibri"/>
                        <a:ea typeface="ＭＳ Ｐゴシック" charset="0"/>
                        <a:cs typeface="Calibri"/>
                      </a:endParaRPr>
                    </a:p>
                  </a:txBody>
                  <a:tcPr marL="91434" marR="91434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Early Surgery ( n=94)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Pre op drainage ( n= 102)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047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Complications -  overall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                           -  pre op drainage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                           -  Surgery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                           -  other( non protocol)</a:t>
                      </a:r>
                    </a:p>
                  </a:txBody>
                  <a:tcPr marL="91434" marR="91434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37(39%)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2(2%)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35(37%)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30(32%)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75(74%)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47(46%)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48(47%)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25(25%)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71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Death                -  protocol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                           -  any cause </a:t>
                      </a:r>
                    </a:p>
                  </a:txBody>
                  <a:tcPr marL="91434" marR="91434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4(4%)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12(13%)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9 (9%)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15(15%)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Bilirubin</a:t>
                      </a:r>
                    </a:p>
                  </a:txBody>
                  <a:tcPr marL="91434" marR="91434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151 +/- 58.7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154+/- 59.5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BMI</a:t>
                      </a:r>
                    </a:p>
                  </a:txBody>
                  <a:tcPr marL="91434" marR="91434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24+/- 3.1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25 +/- 3.9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Age</a:t>
                      </a:r>
                    </a:p>
                  </a:txBody>
                  <a:tcPr marL="91434" marR="91434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64.7+/- 9.5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64.7 +/- 10.5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05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Adequate drainage – 1st attempt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                                    -  2ndattempt (ERC or PTC)</a:t>
                      </a:r>
                    </a:p>
                  </a:txBody>
                  <a:tcPr marL="91434" marR="91434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5(%)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-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77(75%)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96(94%)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71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Resection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Bypass</a:t>
                      </a:r>
                    </a:p>
                  </a:txBody>
                  <a:tcPr marL="91434" marR="91434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63(67%)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31(33%)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57(56%)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45(44%)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71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Mean time to surgery </a:t>
                      </a:r>
                    </a:p>
                  </a:txBody>
                  <a:tcPr marL="91434" marR="91434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1.2weeks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(95% CI 09-1.4)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5.2 weeks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88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(95% CI 4.8-5.5)</a:t>
                      </a:r>
                    </a:p>
                  </a:txBody>
                  <a:tcPr marL="91434" marR="91434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youtu.be</a:t>
            </a:r>
            <a:r>
              <a:rPr lang="en-US" dirty="0" smtClean="0"/>
              <a:t>/sNB57_vcFFU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7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054" y="1988840"/>
            <a:ext cx="443876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Calibri"/>
                <a:cs typeface="Calibri"/>
              </a:rPr>
              <a:t>Changing investigation and management </a:t>
            </a:r>
            <a:endParaRPr lang="en-US" sz="2000" b="0" dirty="0" smtClean="0">
              <a:latin typeface="Calibri"/>
              <a:cs typeface="Calibri"/>
            </a:endParaRPr>
          </a:p>
          <a:p>
            <a:r>
              <a:rPr lang="en-US" sz="2000" b="0" dirty="0" smtClean="0">
                <a:latin typeface="Calibri"/>
                <a:cs typeface="Calibri"/>
              </a:rPr>
              <a:t>algorithm(</a:t>
            </a:r>
            <a:r>
              <a:rPr lang="en-US" sz="2000" b="0" dirty="0" smtClean="0">
                <a:latin typeface="Calibri"/>
                <a:cs typeface="Calibri"/>
              </a:rPr>
              <a:t>EUS / MR / CT PET / CPEX ) </a:t>
            </a:r>
          </a:p>
          <a:p>
            <a:endParaRPr lang="en-US" sz="2000" b="0" dirty="0" smtClean="0">
              <a:latin typeface="Calibri"/>
              <a:cs typeface="Calibri"/>
            </a:endParaRPr>
          </a:p>
          <a:p>
            <a:r>
              <a:rPr lang="en-US" sz="2000" b="0" dirty="0" smtClean="0">
                <a:latin typeface="Calibri"/>
                <a:cs typeface="Calibri"/>
              </a:rPr>
              <a:t>ERCP has moved from initial diagnosis to </a:t>
            </a:r>
            <a:endParaRPr lang="en-US" sz="2000" b="0" dirty="0" smtClean="0">
              <a:latin typeface="Calibri"/>
              <a:cs typeface="Calibri"/>
            </a:endParaRPr>
          </a:p>
          <a:p>
            <a:r>
              <a:rPr lang="en-US" sz="2000" b="0" dirty="0" smtClean="0">
                <a:latin typeface="Calibri"/>
                <a:cs typeface="Calibri"/>
              </a:rPr>
              <a:t>an </a:t>
            </a:r>
            <a:r>
              <a:rPr lang="en-US" sz="2000" b="0" dirty="0" smtClean="0">
                <a:latin typeface="Calibri"/>
                <a:cs typeface="Calibri"/>
              </a:rPr>
              <a:t>integrated </a:t>
            </a:r>
            <a:r>
              <a:rPr lang="en-US" sz="2000" b="0" dirty="0" smtClean="0">
                <a:latin typeface="Calibri"/>
                <a:cs typeface="Calibri"/>
              </a:rPr>
              <a:t>treatment </a:t>
            </a:r>
            <a:r>
              <a:rPr lang="en-US" sz="2000" b="0" dirty="0" smtClean="0">
                <a:latin typeface="Calibri"/>
                <a:cs typeface="Calibri"/>
              </a:rPr>
              <a:t>modality</a:t>
            </a:r>
          </a:p>
          <a:p>
            <a:endParaRPr lang="en-US" sz="2000" b="0" dirty="0">
              <a:latin typeface="Calibri"/>
              <a:cs typeface="Calibri"/>
            </a:endParaRPr>
          </a:p>
          <a:p>
            <a:r>
              <a:rPr lang="en-US" sz="2000" b="0" dirty="0" smtClean="0">
                <a:latin typeface="Calibri"/>
                <a:cs typeface="Calibri"/>
              </a:rPr>
              <a:t>SEMS &gt; plastic stents </a:t>
            </a:r>
          </a:p>
          <a:p>
            <a:endParaRPr lang="en-US" sz="2000" b="0" dirty="0">
              <a:latin typeface="Calibri"/>
              <a:cs typeface="Calibri"/>
            </a:endParaRPr>
          </a:p>
          <a:p>
            <a:r>
              <a:rPr lang="en-US" sz="2000" b="0" dirty="0" smtClean="0">
                <a:latin typeface="Calibri"/>
                <a:cs typeface="Calibri"/>
              </a:rPr>
              <a:t>Emergence </a:t>
            </a:r>
            <a:r>
              <a:rPr lang="en-US" sz="2000" b="0" dirty="0" smtClean="0">
                <a:latin typeface="Calibri"/>
                <a:cs typeface="Calibri"/>
              </a:rPr>
              <a:t>of evidence that some </a:t>
            </a:r>
            <a:endParaRPr lang="en-US" sz="2000" b="0" dirty="0" smtClean="0">
              <a:latin typeface="Calibri"/>
              <a:cs typeface="Calibri"/>
            </a:endParaRPr>
          </a:p>
          <a:p>
            <a:r>
              <a:rPr lang="en-US" sz="2000" b="0" dirty="0" smtClean="0">
                <a:latin typeface="Calibri"/>
                <a:cs typeface="Calibri"/>
              </a:rPr>
              <a:t>intervention </a:t>
            </a:r>
            <a:r>
              <a:rPr lang="en-US" sz="2000" b="0" dirty="0" smtClean="0">
                <a:latin typeface="Calibri"/>
                <a:cs typeface="Calibri"/>
              </a:rPr>
              <a:t>is </a:t>
            </a:r>
            <a:r>
              <a:rPr lang="en-US" sz="2000" b="0" dirty="0" smtClean="0">
                <a:latin typeface="Calibri"/>
                <a:cs typeface="Calibri"/>
              </a:rPr>
              <a:t>unnecessary </a:t>
            </a:r>
            <a:r>
              <a:rPr lang="en-US" sz="2000" b="0" dirty="0" smtClean="0">
                <a:latin typeface="Calibri"/>
                <a:cs typeface="Calibri"/>
              </a:rPr>
              <a:t>or </a:t>
            </a:r>
            <a:endParaRPr lang="en-US" sz="2000" b="0" dirty="0" smtClean="0">
              <a:latin typeface="Calibri"/>
              <a:cs typeface="Calibri"/>
            </a:endParaRPr>
          </a:p>
          <a:p>
            <a:r>
              <a:rPr lang="en-US" sz="2000" b="0" dirty="0" smtClean="0">
                <a:latin typeface="Calibri"/>
                <a:cs typeface="Calibri"/>
              </a:rPr>
              <a:t>potentially </a:t>
            </a:r>
            <a:r>
              <a:rPr lang="en-US" sz="2000" b="0" dirty="0" smtClean="0">
                <a:latin typeface="Calibri"/>
                <a:cs typeface="Calibri"/>
              </a:rPr>
              <a:t>harmful</a:t>
            </a:r>
          </a:p>
          <a:p>
            <a:endParaRPr lang="en-US" sz="2000" b="0" dirty="0" smtClean="0">
              <a:latin typeface="Calibri"/>
              <a:cs typeface="Calibri"/>
            </a:endParaRPr>
          </a:p>
          <a:p>
            <a:r>
              <a:rPr lang="en-US" sz="2000" b="0" dirty="0" smtClean="0">
                <a:solidFill>
                  <a:srgbClr val="28FF2E"/>
                </a:solidFill>
                <a:latin typeface="Calibri"/>
                <a:cs typeface="Calibri"/>
              </a:rPr>
              <a:t>(</a:t>
            </a:r>
            <a:r>
              <a:rPr lang="en-US" sz="2000" b="0" dirty="0" err="1" smtClean="0">
                <a:solidFill>
                  <a:srgbClr val="28FF2E"/>
                </a:solidFill>
                <a:latin typeface="Calibri"/>
                <a:cs typeface="Calibri"/>
              </a:rPr>
              <a:t>Neoadjuvant</a:t>
            </a:r>
            <a:r>
              <a:rPr lang="en-US" sz="2000" b="0" dirty="0" smtClean="0">
                <a:solidFill>
                  <a:srgbClr val="28FF2E"/>
                </a:solidFill>
                <a:latin typeface="Calibri"/>
                <a:cs typeface="Calibri"/>
              </a:rPr>
              <a:t> CXT</a:t>
            </a:r>
            <a:r>
              <a:rPr lang="en-US" sz="2000" b="0" dirty="0">
                <a:solidFill>
                  <a:srgbClr val="28FF2E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452964"/>
            <a:ext cx="639685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FF00"/>
                </a:solidFill>
                <a:latin typeface="Calibri"/>
                <a:cs typeface="Calibri"/>
              </a:rPr>
              <a:t>Re-evaluation of the role of ERCP </a:t>
            </a:r>
            <a:endParaRPr lang="en-US" b="0" dirty="0" smtClean="0">
              <a:solidFill>
                <a:srgbClr val="FFFF00"/>
              </a:solidFill>
              <a:latin typeface="Calibri"/>
              <a:cs typeface="Calibri"/>
            </a:endParaRPr>
          </a:p>
          <a:p>
            <a:r>
              <a:rPr lang="en-US" b="0" dirty="0" smtClean="0">
                <a:solidFill>
                  <a:srgbClr val="FFFF00"/>
                </a:solidFill>
                <a:latin typeface="Calibri"/>
                <a:cs typeface="Calibri"/>
              </a:rPr>
              <a:t>in </a:t>
            </a:r>
            <a:r>
              <a:rPr lang="en-US" b="0" dirty="0">
                <a:solidFill>
                  <a:srgbClr val="FFFF00"/>
                </a:solidFill>
                <a:latin typeface="Calibri"/>
                <a:cs typeface="Calibri"/>
              </a:rPr>
              <a:t>neoplastic  disease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ERCP Malignant biliary obstruction SEMS (mp4 480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4972" y="3140968"/>
            <a:ext cx="4412825" cy="34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ahoma" charset="0"/>
              </a:rPr>
              <a:t>EUS in pancreatic cancer: </a:t>
            </a:r>
            <a:br>
              <a:rPr lang="en-GB">
                <a:latin typeface="Tahoma" charset="0"/>
              </a:rPr>
            </a:br>
            <a:r>
              <a:rPr lang="en-GB">
                <a:latin typeface="Tahoma" charset="0"/>
              </a:rPr>
              <a:t>tissue diagnosis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883" y="1981200"/>
            <a:ext cx="7772400" cy="1231776"/>
          </a:xfrm>
        </p:spPr>
        <p:txBody>
          <a:bodyPr/>
          <a:lstStyle/>
          <a:p>
            <a:r>
              <a:rPr lang="en-GB">
                <a:latin typeface="Tahoma" charset="0"/>
              </a:rPr>
              <a:t>Fine needle aspiration cytology</a:t>
            </a:r>
          </a:p>
          <a:p>
            <a:r>
              <a:rPr lang="en-GB">
                <a:latin typeface="Tahoma" charset="0"/>
              </a:rPr>
              <a:t>Core biopsy</a:t>
            </a:r>
          </a:p>
        </p:txBody>
      </p:sp>
      <p:pic>
        <p:nvPicPr>
          <p:cNvPr id="2" name="fna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0072" y="3580227"/>
            <a:ext cx="3488514" cy="2568231"/>
          </a:xfrm>
          <a:prstGeom prst="rect">
            <a:avLst/>
          </a:prstGeom>
        </p:spPr>
      </p:pic>
      <p:pic>
        <p:nvPicPr>
          <p:cNvPr id="6" name="Picture 1027" descr="D:\My Pictures\EUS images\system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0238"/>
            <a:ext cx="1886272" cy="257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28" descr="D:\My Pictures\EUS images\system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46787" y="3995254"/>
            <a:ext cx="257822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20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1390924"/>
            <a:ext cx="765115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Calibri"/>
                <a:cs typeface="Calibri"/>
              </a:rPr>
              <a:t>Immediate nutritional intervention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sz="3200" dirty="0" smtClean="0">
                <a:latin typeface="Calibri"/>
                <a:cs typeface="Calibri"/>
              </a:rPr>
              <a:t>Oral nutritional supplements </a:t>
            </a:r>
            <a:br>
              <a:rPr lang="en-US" sz="3200" dirty="0" smtClean="0">
                <a:latin typeface="Calibri"/>
                <a:cs typeface="Calibri"/>
              </a:rPr>
            </a:br>
            <a:r>
              <a:rPr lang="en-US" sz="3200" dirty="0" smtClean="0">
                <a:latin typeface="Calibri"/>
                <a:cs typeface="Calibri"/>
              </a:rPr>
              <a:t>PERT </a:t>
            </a:r>
            <a:br>
              <a:rPr lang="en-US" sz="3200" dirty="0" smtClean="0">
                <a:latin typeface="Calibri"/>
                <a:cs typeface="Calibri"/>
              </a:rPr>
            </a:br>
            <a:r>
              <a:rPr lang="en-US" sz="3200" dirty="0" smtClean="0">
                <a:latin typeface="Calibri"/>
                <a:cs typeface="Calibri"/>
              </a:rPr>
              <a:t>dietary advice</a:t>
            </a:r>
            <a:br>
              <a:rPr lang="en-US" sz="3200" dirty="0" smtClean="0">
                <a:latin typeface="Calibri"/>
                <a:cs typeface="Calibri"/>
              </a:rPr>
            </a:br>
            <a:r>
              <a:rPr lang="en-US" sz="3200" dirty="0" smtClean="0">
                <a:latin typeface="Calibri"/>
                <a:cs typeface="Calibri"/>
              </a:rPr>
              <a:t>physiotherapy</a:t>
            </a:r>
          </a:p>
          <a:p>
            <a:endParaRPr lang="en-US" sz="3200" dirty="0">
              <a:latin typeface="Calibri"/>
              <a:cs typeface="Calibri"/>
            </a:endParaRPr>
          </a:p>
          <a:p>
            <a:r>
              <a:rPr lang="en-US" sz="3200" dirty="0" smtClean="0">
                <a:latin typeface="Calibri"/>
                <a:cs typeface="Calibri"/>
              </a:rPr>
              <a:t>? But does it work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679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Box 1"/>
          <p:cNvSpPr txBox="1">
            <a:spLocks noChangeArrowheads="1"/>
          </p:cNvSpPr>
          <p:nvPr/>
        </p:nvSpPr>
        <p:spPr bwMode="auto">
          <a:xfrm>
            <a:off x="687388" y="836613"/>
            <a:ext cx="7900987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FFFF00"/>
                </a:solidFill>
                <a:latin typeface="Calibri" charset="0"/>
                <a:cs typeface="Calibri" charset="0"/>
              </a:rPr>
              <a:t>GRI: Nutritional audit in PDAC</a:t>
            </a:r>
            <a:r>
              <a:rPr lang="en-US" sz="1800">
                <a:solidFill>
                  <a:srgbClr val="FFFF00"/>
                </a:solidFill>
                <a:latin typeface="Calibri" charset="0"/>
                <a:cs typeface="Calibri" charset="0"/>
              </a:rPr>
              <a:t>(unpublished data)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latin typeface="Calibri" charset="0"/>
                <a:cs typeface="Calibri" charset="0"/>
              </a:rPr>
              <a:t>75% staging precludes attempted curative treatment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latin typeface="Calibri" charset="0"/>
                <a:cs typeface="Calibri" charset="0"/>
              </a:rPr>
              <a:t>25% have lost &gt;10% body weight at presentation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latin typeface="Calibri" charset="0"/>
                <a:cs typeface="Calibri" charset="0"/>
              </a:rPr>
              <a:t>Further 25% loose &gt;10% body weight by treatment initiation </a:t>
            </a:r>
          </a:p>
          <a:p>
            <a:r>
              <a:rPr lang="en-US" sz="2400">
                <a:latin typeface="Calibri" charset="0"/>
                <a:cs typeface="Calibri" charset="0"/>
              </a:rPr>
              <a:t>with an associated drop in performance status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solidFill>
                  <a:srgbClr val="FFFF00"/>
                </a:solidFill>
                <a:latin typeface="Calibri" charset="0"/>
                <a:cs typeface="Calibri" charset="0"/>
              </a:rPr>
              <a:t>Therefore were poor at: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latin typeface="Calibri" charset="0"/>
                <a:cs typeface="Calibri" charset="0"/>
              </a:rPr>
              <a:t>Selecting patients for surgery</a:t>
            </a:r>
          </a:p>
          <a:p>
            <a:r>
              <a:rPr lang="en-US" sz="2400">
                <a:latin typeface="Calibri" charset="0"/>
                <a:cs typeface="Calibri" charset="0"/>
              </a:rPr>
              <a:t>Addressing the “nutritional emergency”</a:t>
            </a:r>
          </a:p>
          <a:p>
            <a:r>
              <a:rPr lang="en-US" sz="2400">
                <a:latin typeface="Calibri" charset="0"/>
                <a:cs typeface="Calibri" charset="0"/>
              </a:rPr>
              <a:t>Optimising the numbers that are fit for treatment</a:t>
            </a:r>
          </a:p>
          <a:p>
            <a:endParaRPr lang="en-US" sz="240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44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1"/>
          <p:cNvSpPr txBox="1">
            <a:spLocks noChangeArrowheads="1"/>
          </p:cNvSpPr>
          <p:nvPr/>
        </p:nvSpPr>
        <p:spPr bwMode="auto">
          <a:xfrm>
            <a:off x="687388" y="836613"/>
            <a:ext cx="790098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latin typeface="Calibri" charset="0"/>
                <a:cs typeface="Calibri" charset="0"/>
              </a:rPr>
              <a:t>75% staging precludes attempted curative treatment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latin typeface="Calibri" charset="0"/>
                <a:cs typeface="Calibri" charset="0"/>
              </a:rPr>
              <a:t>25% have lost &gt;10% body weight at presentation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latin typeface="Calibri" charset="0"/>
                <a:cs typeface="Calibri" charset="0"/>
              </a:rPr>
              <a:t>Further 25% loose &gt;10% body weight by treatment initiation </a:t>
            </a:r>
          </a:p>
          <a:p>
            <a:r>
              <a:rPr lang="en-US" sz="2400">
                <a:latin typeface="Calibri" charset="0"/>
                <a:cs typeface="Calibri" charset="0"/>
              </a:rPr>
              <a:t>with an associated drop in performance status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solidFill>
                  <a:srgbClr val="FFFF00"/>
                </a:solidFill>
                <a:latin typeface="Calibri" charset="0"/>
                <a:cs typeface="Calibri" charset="0"/>
              </a:rPr>
              <a:t>Therefore were poor at: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latin typeface="Calibri" charset="0"/>
                <a:cs typeface="Calibri" charset="0"/>
              </a:rPr>
              <a:t>Selecting patients for surgery</a:t>
            </a:r>
          </a:p>
          <a:p>
            <a:r>
              <a:rPr lang="en-US" sz="2400">
                <a:latin typeface="Calibri" charset="0"/>
                <a:cs typeface="Calibri" charset="0"/>
              </a:rPr>
              <a:t>Addressing the “nutritional emergency”</a:t>
            </a:r>
          </a:p>
          <a:p>
            <a:r>
              <a:rPr lang="en-US" sz="2400">
                <a:latin typeface="Calibri" charset="0"/>
                <a:cs typeface="Calibri" charset="0"/>
              </a:rPr>
              <a:t>Optimising the numbers that are fit for treatment</a:t>
            </a:r>
          </a:p>
          <a:p>
            <a:endParaRPr lang="en-US" sz="2400">
              <a:latin typeface="Calibri" charset="0"/>
              <a:cs typeface="Calibri" charset="0"/>
            </a:endParaRPr>
          </a:p>
          <a:p>
            <a:r>
              <a:rPr lang="en-US" sz="2400">
                <a:solidFill>
                  <a:srgbClr val="FFFF00"/>
                </a:solidFill>
                <a:latin typeface="Calibri" charset="0"/>
                <a:cs typeface="Calibri" charset="0"/>
              </a:rPr>
              <a:t>? For surgery -------? For CXT---------? For palliation ---?</a:t>
            </a:r>
          </a:p>
        </p:txBody>
      </p:sp>
    </p:spTree>
    <p:extLst>
      <p:ext uri="{BB962C8B-B14F-4D97-AF65-F5344CB8AC3E}">
        <p14:creationId xmlns:p14="http://schemas.microsoft.com/office/powerpoint/2010/main" val="182317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dirty="0" smtClean="0">
                <a:solidFill>
                  <a:srgbClr val="FFFFFF"/>
                </a:solidFill>
              </a:rPr>
              <a:t>C</a:t>
            </a:r>
            <a:r>
              <a:rPr lang="en-GB" b="1" dirty="0">
                <a:solidFill>
                  <a:srgbClr val="FFFFFF"/>
                </a:solidFill>
              </a:rPr>
              <a:t>ontrols: If patients </a:t>
            </a:r>
            <a:r>
              <a:rPr lang="en-GB" b="1" dirty="0" smtClean="0">
                <a:solidFill>
                  <a:srgbClr val="FFFFFF"/>
                </a:solidFill>
              </a:rPr>
              <a:t>at nutritional risk, then CNS and consultant notified. ONS/CREON </a:t>
            </a:r>
            <a:r>
              <a:rPr lang="en-GB" b="1" dirty="0" err="1" smtClean="0">
                <a:solidFill>
                  <a:srgbClr val="FFFFFF"/>
                </a:solidFill>
              </a:rPr>
              <a:t>Px</a:t>
            </a:r>
            <a:r>
              <a:rPr lang="en-GB" b="1" dirty="0" smtClean="0">
                <a:solidFill>
                  <a:srgbClr val="FFFFFF"/>
                </a:solidFill>
              </a:rPr>
              <a:t> through GP.</a:t>
            </a:r>
            <a:endParaRPr lang="en-GB" b="1" dirty="0">
              <a:solidFill>
                <a:srgbClr val="FFFFFF"/>
              </a:solidFill>
            </a:endParaRPr>
          </a:p>
          <a:p>
            <a:pPr lvl="1"/>
            <a:r>
              <a:rPr lang="en-GB" b="1" dirty="0">
                <a:solidFill>
                  <a:srgbClr val="FFFFFF"/>
                </a:solidFill>
              </a:rPr>
              <a:t>One follow-up at pancreatic clinic.</a:t>
            </a:r>
          </a:p>
          <a:p>
            <a:pPr marL="109728" indent="0">
              <a:buNone/>
            </a:pPr>
            <a:endParaRPr lang="en-GB" b="1" dirty="0" smtClean="0">
              <a:solidFill>
                <a:srgbClr val="FFFFFF"/>
              </a:solidFill>
            </a:endParaRPr>
          </a:p>
          <a:p>
            <a:r>
              <a:rPr lang="en-GB" b="1" dirty="0" smtClean="0">
                <a:solidFill>
                  <a:srgbClr val="FFFFFF"/>
                </a:solidFill>
              </a:rPr>
              <a:t>Intervention: Patients with symptoms of anorexia or weight loss or both or other symptoms which may interfere with their ability to meet nutritional requirements were:</a:t>
            </a:r>
          </a:p>
          <a:p>
            <a:pPr lvl="1"/>
            <a:endParaRPr lang="en-GB" b="1" dirty="0" smtClean="0">
              <a:solidFill>
                <a:srgbClr val="FFFFFF"/>
              </a:solidFill>
            </a:endParaRPr>
          </a:p>
          <a:p>
            <a:pPr lvl="1"/>
            <a:r>
              <a:rPr lang="en-GB" b="1" dirty="0" smtClean="0">
                <a:solidFill>
                  <a:srgbClr val="FFFFFF"/>
                </a:solidFill>
              </a:rPr>
              <a:t>R</a:t>
            </a:r>
            <a:r>
              <a:rPr lang="en-GB" b="1" dirty="0" smtClean="0">
                <a:solidFill>
                  <a:srgbClr val="FFFFFF"/>
                </a:solidFill>
              </a:rPr>
              <a:t>x </a:t>
            </a:r>
            <a:r>
              <a:rPr lang="en-GB" b="1" dirty="0" smtClean="0">
                <a:solidFill>
                  <a:srgbClr val="FFFFFF"/>
                </a:solidFill>
              </a:rPr>
              <a:t>ONS (usually 2 bottles a day)</a:t>
            </a:r>
          </a:p>
          <a:p>
            <a:pPr lvl="1"/>
            <a:r>
              <a:rPr lang="en-GB" b="1" dirty="0" smtClean="0">
                <a:solidFill>
                  <a:srgbClr val="FFFFFF"/>
                </a:solidFill>
              </a:rPr>
              <a:t>Food fortification advice</a:t>
            </a:r>
          </a:p>
          <a:p>
            <a:pPr lvl="1"/>
            <a:r>
              <a:rPr lang="en-GB" b="1" dirty="0" smtClean="0">
                <a:solidFill>
                  <a:srgbClr val="FFFFFF"/>
                </a:solidFill>
              </a:rPr>
              <a:t>Exercise advice</a:t>
            </a:r>
          </a:p>
          <a:p>
            <a:pPr lvl="1"/>
            <a:r>
              <a:rPr lang="en-GB" b="1" dirty="0" smtClean="0">
                <a:solidFill>
                  <a:srgbClr val="FFFFFF"/>
                </a:solidFill>
              </a:rPr>
              <a:t>Follow-up at pancreatic clinic and once a month thereafter until surgery or until patient was happy to attend 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Study groups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23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Recruitment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950811"/>
              </p:ext>
            </p:extLst>
          </p:nvPr>
        </p:nvGraphicFramePr>
        <p:xfrm>
          <a:off x="251520" y="908720"/>
          <a:ext cx="8640960" cy="594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092280" y="623731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*X</a:t>
            </a:r>
            <a:r>
              <a:rPr lang="en-GB" sz="2000" baseline="30000" dirty="0" smtClean="0"/>
              <a:t>2</a:t>
            </a:r>
            <a:r>
              <a:rPr lang="en-GB" sz="2000" dirty="0" smtClean="0"/>
              <a:t>, p=0.785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709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1758284"/>
            <a:ext cx="8229600" cy="3387832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rgbClr val="FFFFFF"/>
                </a:solidFill>
              </a:rPr>
              <a:t>All patients: </a:t>
            </a:r>
          </a:p>
          <a:p>
            <a:pPr lvl="1"/>
            <a:r>
              <a:rPr lang="en-GB" sz="2000" dirty="0" smtClean="0">
                <a:solidFill>
                  <a:srgbClr val="FFFFFF"/>
                </a:solidFill>
              </a:rPr>
              <a:t>55% (26 out of 47) </a:t>
            </a:r>
            <a:r>
              <a:rPr lang="en-GB" sz="2000" dirty="0">
                <a:solidFill>
                  <a:srgbClr val="FFFFFF"/>
                </a:solidFill>
              </a:rPr>
              <a:t>-</a:t>
            </a:r>
            <a:r>
              <a:rPr lang="en-GB" sz="2000" dirty="0" smtClean="0">
                <a:solidFill>
                  <a:srgbClr val="FFFFFF"/>
                </a:solidFill>
              </a:rPr>
              <a:t> control group </a:t>
            </a:r>
          </a:p>
          <a:p>
            <a:pPr marL="1828800" lvl="7" indent="0">
              <a:buNone/>
            </a:pPr>
            <a:r>
              <a:rPr lang="en-GB" sz="1050" dirty="0" smtClean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en-GB" sz="1800" dirty="0" smtClean="0">
                <a:solidFill>
                  <a:srgbClr val="FFFFFF"/>
                </a:solidFill>
                <a:latin typeface="Calibri"/>
                <a:cs typeface="Calibri"/>
              </a:rPr>
              <a:t>vs. </a:t>
            </a:r>
          </a:p>
          <a:p>
            <a:pPr lvl="1"/>
            <a:r>
              <a:rPr lang="en-GB" sz="2000" dirty="0" smtClean="0">
                <a:solidFill>
                  <a:srgbClr val="FFFFFF"/>
                </a:solidFill>
              </a:rPr>
              <a:t>58% (21 out of 36) </a:t>
            </a:r>
            <a:r>
              <a:rPr lang="en-GB" sz="2000" dirty="0">
                <a:solidFill>
                  <a:srgbClr val="FFFFFF"/>
                </a:solidFill>
              </a:rPr>
              <a:t>-</a:t>
            </a:r>
            <a:r>
              <a:rPr lang="en-GB" sz="2000" dirty="0" smtClean="0">
                <a:solidFill>
                  <a:srgbClr val="FFFFFF"/>
                </a:solidFill>
              </a:rPr>
              <a:t> intervention group </a:t>
            </a:r>
          </a:p>
          <a:p>
            <a:pPr marL="1828800" lvl="7" indent="0">
              <a:buNone/>
            </a:pPr>
            <a:r>
              <a:rPr lang="en-GB" sz="1050" dirty="0" smtClean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en-GB" sz="1800" dirty="0" smtClean="0">
                <a:solidFill>
                  <a:srgbClr val="FF0000"/>
                </a:solidFill>
                <a:latin typeface="Calibri"/>
                <a:cs typeface="Calibri"/>
              </a:rPr>
              <a:t>(p=0.785)</a:t>
            </a:r>
          </a:p>
          <a:p>
            <a:pPr marL="109728" indent="0">
              <a:buNone/>
            </a:pPr>
            <a:endParaRPr lang="en-GB" sz="2800" dirty="0" smtClean="0">
              <a:solidFill>
                <a:srgbClr val="FFFFFF"/>
              </a:solidFill>
            </a:endParaRPr>
          </a:p>
          <a:p>
            <a:r>
              <a:rPr lang="en-GB" sz="2800" dirty="0">
                <a:solidFill>
                  <a:srgbClr val="FFFFFF"/>
                </a:solidFill>
              </a:rPr>
              <a:t>≥10</a:t>
            </a:r>
            <a:r>
              <a:rPr lang="en-GB" sz="2800" dirty="0" smtClean="0">
                <a:solidFill>
                  <a:srgbClr val="FFFFFF"/>
                </a:solidFill>
              </a:rPr>
              <a:t>% weight loss at baseline: </a:t>
            </a:r>
          </a:p>
          <a:p>
            <a:pPr lvl="1"/>
            <a:r>
              <a:rPr lang="en-GB" sz="2000" dirty="0" smtClean="0">
                <a:solidFill>
                  <a:srgbClr val="FFFFFF"/>
                </a:solidFill>
              </a:rPr>
              <a:t>50% (9 out of 18) </a:t>
            </a:r>
            <a:r>
              <a:rPr lang="en-GB" sz="2000" dirty="0">
                <a:solidFill>
                  <a:srgbClr val="FFFFFF"/>
                </a:solidFill>
              </a:rPr>
              <a:t>-</a:t>
            </a:r>
            <a:r>
              <a:rPr lang="en-GB" sz="2000" dirty="0" smtClean="0">
                <a:solidFill>
                  <a:srgbClr val="FFFFFF"/>
                </a:solidFill>
              </a:rPr>
              <a:t> control group </a:t>
            </a:r>
          </a:p>
          <a:p>
            <a:pPr marL="1828800" lvl="7" indent="0">
              <a:buNone/>
            </a:pPr>
            <a:r>
              <a:rPr lang="en-GB" sz="1050" dirty="0" smtClean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en-GB" sz="1800" dirty="0" smtClean="0">
                <a:solidFill>
                  <a:srgbClr val="FFFFFF"/>
                </a:solidFill>
                <a:latin typeface="Calibri"/>
                <a:cs typeface="Calibri"/>
              </a:rPr>
              <a:t>vs.</a:t>
            </a:r>
          </a:p>
          <a:p>
            <a:pPr lvl="1"/>
            <a:r>
              <a:rPr lang="en-GB" sz="2000" dirty="0" smtClean="0">
                <a:solidFill>
                  <a:srgbClr val="FFFFFF"/>
                </a:solidFill>
              </a:rPr>
              <a:t>55% (11 out of 20</a:t>
            </a:r>
            <a:r>
              <a:rPr lang="en-GB" sz="2000" dirty="0">
                <a:solidFill>
                  <a:srgbClr val="FFFFFF"/>
                </a:solidFill>
              </a:rPr>
              <a:t>)</a:t>
            </a:r>
            <a:r>
              <a:rPr lang="en-GB" sz="2000" dirty="0" smtClean="0">
                <a:solidFill>
                  <a:srgbClr val="FFFFFF"/>
                </a:solidFill>
              </a:rPr>
              <a:t> </a:t>
            </a:r>
            <a:r>
              <a:rPr lang="en-GB" sz="2000" dirty="0">
                <a:solidFill>
                  <a:srgbClr val="FFFFFF"/>
                </a:solidFill>
              </a:rPr>
              <a:t>-</a:t>
            </a:r>
            <a:r>
              <a:rPr lang="en-GB" sz="2000" dirty="0" smtClean="0">
                <a:solidFill>
                  <a:srgbClr val="FFFFFF"/>
                </a:solidFill>
              </a:rPr>
              <a:t> intervention group </a:t>
            </a:r>
          </a:p>
          <a:p>
            <a:pPr marL="2057400" lvl="8" indent="0">
              <a:buNone/>
            </a:pPr>
            <a:r>
              <a:rPr lang="en-GB" sz="1050" dirty="0" smtClean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en-GB" sz="1800" dirty="0" smtClean="0">
                <a:solidFill>
                  <a:srgbClr val="FF0000"/>
                </a:solidFill>
                <a:latin typeface="Calibri"/>
                <a:cs typeface="Calibri"/>
              </a:rPr>
              <a:t>(p=0.761</a:t>
            </a:r>
            <a:r>
              <a:rPr lang="en-GB" sz="1800" dirty="0" smtClean="0">
                <a:solidFill>
                  <a:srgbClr val="FF0000"/>
                </a:solidFill>
                <a:latin typeface="Calibri"/>
                <a:cs typeface="Calibri"/>
              </a:rPr>
              <a:t>)</a:t>
            </a:r>
          </a:p>
          <a:p>
            <a:pPr marL="2057400" lvl="8" indent="0">
              <a:buNone/>
            </a:pPr>
            <a:endParaRPr lang="en-GB" sz="1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057400" lvl="8" indent="0">
              <a:buNone/>
            </a:pPr>
            <a:r>
              <a:rPr lang="en-GB" sz="1800" dirty="0" smtClean="0">
                <a:solidFill>
                  <a:srgbClr val="FFFF00"/>
                </a:solidFill>
                <a:latin typeface="Calibri"/>
                <a:cs typeface="Calibri"/>
              </a:rPr>
              <a:t>NOT related to extent of weight loss at presentation</a:t>
            </a:r>
            <a:endParaRPr lang="en-GB" sz="1800" dirty="0" smtClean="0">
              <a:solidFill>
                <a:srgbClr val="FFFF00"/>
              </a:solidFill>
              <a:latin typeface="Calibri"/>
              <a:cs typeface="Calibri"/>
            </a:endParaRPr>
          </a:p>
          <a:p>
            <a:pPr marL="109728" indent="0">
              <a:buNone/>
            </a:pPr>
            <a:endParaRPr lang="en-GB" sz="2800" dirty="0" smtClean="0"/>
          </a:p>
          <a:p>
            <a:pPr marL="109728" indent="0">
              <a:buNone/>
            </a:pPr>
            <a:endParaRPr lang="en-GB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Weight stabilisation on follow-up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41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027" descr="D:\My Pictures\EUS images\syste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70188"/>
            <a:ext cx="1258887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Picture 1028" descr="D:\My Pictures\EUS images\syste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67175"/>
            <a:ext cx="1258887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4" descr="GI22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0D1"/>
              </a:clrFrom>
              <a:clrTo>
                <a:srgbClr val="F1F0D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3" b="16991"/>
          <a:stretch>
            <a:fillRect/>
          </a:stretch>
        </p:blipFill>
        <p:spPr bwMode="auto">
          <a:xfrm>
            <a:off x="468313" y="5661025"/>
            <a:ext cx="1258887" cy="7635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4" name="Straight Arrow Connector 3"/>
          <p:cNvCxnSpPr>
            <a:cxnSpLocks noChangeShapeType="1"/>
          </p:cNvCxnSpPr>
          <p:nvPr/>
        </p:nvCxnSpPr>
        <p:spPr bwMode="auto">
          <a:xfrm>
            <a:off x="1908175" y="1125538"/>
            <a:ext cx="647700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133600"/>
            <a:ext cx="145256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2588" y="549275"/>
            <a:ext cx="1414462" cy="101600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Diagnosis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and rapid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assessment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8263" y="549275"/>
            <a:ext cx="1593850" cy="132397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Nutritional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and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Physical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optimisation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60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81525"/>
            <a:ext cx="125888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9" name="Straight Arrow Connector 18"/>
          <p:cNvCxnSpPr>
            <a:cxnSpLocks noChangeShapeType="1"/>
          </p:cNvCxnSpPr>
          <p:nvPr/>
        </p:nvCxnSpPr>
        <p:spPr bwMode="auto">
          <a:xfrm>
            <a:off x="1908175" y="3933825"/>
            <a:ext cx="2592388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6090" name="Picture 2" descr="portal venorraph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492375"/>
            <a:ext cx="1106488" cy="11239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994275" y="3716338"/>
            <a:ext cx="1169988" cy="40005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resection</a:t>
            </a:r>
          </a:p>
        </p:txBody>
      </p:sp>
      <p:pic>
        <p:nvPicPr>
          <p:cNvPr id="46092" name="Picture 17" descr="Screen Shot 2012-05-09 at 07.35.5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46250"/>
            <a:ext cx="1258887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93" name="Straight Arrow Connector 18"/>
          <p:cNvCxnSpPr>
            <a:cxnSpLocks noChangeShapeType="1"/>
          </p:cNvCxnSpPr>
          <p:nvPr/>
        </p:nvCxnSpPr>
        <p:spPr bwMode="auto">
          <a:xfrm>
            <a:off x="1908175" y="5229225"/>
            <a:ext cx="2592388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5219700" y="5029200"/>
            <a:ext cx="608013" cy="40005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CXT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24525" y="5716588"/>
            <a:ext cx="2992438" cy="70802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Increase numbers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receiving active treatment</a:t>
            </a:r>
          </a:p>
        </p:txBody>
      </p:sp>
    </p:spTree>
    <p:extLst>
      <p:ext uri="{BB962C8B-B14F-4D97-AF65-F5344CB8AC3E}">
        <p14:creationId xmlns:p14="http://schemas.microsoft.com/office/powerpoint/2010/main" val="1682525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1"/>
          <p:cNvSpPr txBox="1">
            <a:spLocks noChangeArrowheads="1"/>
          </p:cNvSpPr>
          <p:nvPr/>
        </p:nvSpPr>
        <p:spPr bwMode="auto">
          <a:xfrm>
            <a:off x="468313" y="2060848"/>
            <a:ext cx="8280400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22 </a:t>
            </a:r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people die each day in </a:t>
            </a:r>
            <a:r>
              <a:rPr lang="en-US" sz="2800" dirty="0" smtClean="0">
                <a:solidFill>
                  <a:srgbClr val="FFFFFF"/>
                </a:solidFill>
                <a:latin typeface="Comic Sans MS" charset="0"/>
              </a:rPr>
              <a:t>the UK </a:t>
            </a:r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from pancreatic cancer.</a:t>
            </a:r>
          </a:p>
          <a:p>
            <a:endParaRPr lang="en-US" sz="2800" dirty="0">
              <a:solidFill>
                <a:srgbClr val="FFFFFF"/>
              </a:solidFill>
              <a:latin typeface="Comic Sans MS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Most people only learn about the pancreas when an illness affects someone they know. </a:t>
            </a:r>
          </a:p>
          <a:p>
            <a:endParaRPr lang="en-US" sz="2800" dirty="0">
              <a:solidFill>
                <a:srgbClr val="FFFFFF"/>
              </a:solidFill>
              <a:latin typeface="Comic Sans MS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mic Sans MS" charset="0"/>
              </a:rPr>
              <a:t>90% of patients are diagnosed too late for potentially curative surgery.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620713" y="836712"/>
            <a:ext cx="828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FAFD00"/>
                </a:solidFill>
                <a:latin typeface="Comic Sans MS" charset="0"/>
              </a:rPr>
              <a:t>Hard facts;</a:t>
            </a:r>
            <a:endParaRPr lang="en-US" sz="2800" dirty="0">
              <a:solidFill>
                <a:srgbClr val="FAFD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00504"/>
      </p:ext>
    </p:extLst>
  </p:cSld>
  <p:clrMapOvr>
    <a:masterClrMapping/>
  </p:clrMapOvr>
  <p:transition xmlns:p14="http://schemas.microsoft.com/office/powerpoint/2010/main" advTm="1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Screen Shot 2013-03-10 at 15.04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60350"/>
            <a:ext cx="39592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2" descr="Screen Shot 2013-03-10 at 15.0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997200"/>
            <a:ext cx="372745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 descr="Screen Shot 2013-03-10 at 15.07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997200"/>
            <a:ext cx="3311525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774700" y="5781675"/>
            <a:ext cx="777716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Impact of FOLFIRINOX compared with gemcitabine on quality of life</a:t>
            </a:r>
          </a:p>
          <a:p>
            <a:r>
              <a:rPr lang="en-US" sz="1600" dirty="0" err="1"/>
              <a:t>Gourgou-Bourgade</a:t>
            </a:r>
            <a:r>
              <a:rPr lang="en-US" sz="1600" dirty="0"/>
              <a:t> S, et al </a:t>
            </a:r>
          </a:p>
          <a:p>
            <a:r>
              <a:rPr lang="en-US" sz="1600" u="sng" dirty="0"/>
              <a:t>J </a:t>
            </a:r>
            <a:r>
              <a:rPr lang="en-US" sz="1600" u="sng" dirty="0" err="1"/>
              <a:t>Clin</a:t>
            </a:r>
            <a:r>
              <a:rPr lang="en-US" sz="1600" u="sng" dirty="0"/>
              <a:t> </a:t>
            </a:r>
            <a:r>
              <a:rPr lang="en-US" sz="1600" u="sng" dirty="0" err="1"/>
              <a:t>Oncol</a:t>
            </a:r>
            <a:r>
              <a:rPr lang="en-US" sz="1600" u="sng" dirty="0"/>
              <a:t>. 2013 Jan 1;31(1):23-</a:t>
            </a:r>
            <a:r>
              <a:rPr lang="en-US" sz="1600" u="sng" dirty="0" smtClean="0"/>
              <a:t>9</a:t>
            </a:r>
            <a:r>
              <a:rPr lang="en-US" sz="1600" dirty="0" smtClean="0"/>
              <a:t>		</a:t>
            </a:r>
            <a:r>
              <a:rPr lang="en-US" sz="1800" dirty="0" smtClean="0">
                <a:solidFill>
                  <a:srgbClr val="FFFF00"/>
                </a:solidFill>
              </a:rPr>
              <a:t>FF &gt; Gem</a:t>
            </a:r>
            <a:endParaRPr 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14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Screen Shot 2013-03-10 at 15.04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60350"/>
            <a:ext cx="39592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2" descr="Screen Shot 2013-03-10 at 15.0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997200"/>
            <a:ext cx="372745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 descr="Screen Shot 2013-03-10 at 15.07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997200"/>
            <a:ext cx="3311525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774700" y="5781675"/>
            <a:ext cx="777716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Impact of FOLFIRINOX compared with gemcitabine on quality of life</a:t>
            </a:r>
          </a:p>
          <a:p>
            <a:r>
              <a:rPr lang="en-US" sz="1600" dirty="0" err="1"/>
              <a:t>Gourgou-Bourgade</a:t>
            </a:r>
            <a:r>
              <a:rPr lang="en-US" sz="1600" dirty="0"/>
              <a:t> S, et al </a:t>
            </a:r>
          </a:p>
          <a:p>
            <a:r>
              <a:rPr lang="en-US" sz="1600" u="sng" dirty="0"/>
              <a:t>J </a:t>
            </a:r>
            <a:r>
              <a:rPr lang="en-US" sz="1600" u="sng" dirty="0" err="1"/>
              <a:t>Clin</a:t>
            </a:r>
            <a:r>
              <a:rPr lang="en-US" sz="1600" u="sng" dirty="0"/>
              <a:t> </a:t>
            </a:r>
            <a:r>
              <a:rPr lang="en-US" sz="1600" u="sng" dirty="0" err="1"/>
              <a:t>Oncol</a:t>
            </a:r>
            <a:r>
              <a:rPr lang="en-US" sz="1600" u="sng" dirty="0"/>
              <a:t>. 2013 Jan 1;31(1):23-</a:t>
            </a:r>
            <a:r>
              <a:rPr lang="en-US" sz="1600" u="sng" dirty="0" smtClean="0"/>
              <a:t>9</a:t>
            </a:r>
            <a:r>
              <a:rPr lang="en-US" sz="1600" dirty="0" smtClean="0"/>
              <a:t>		</a:t>
            </a:r>
            <a:r>
              <a:rPr lang="en-US" sz="1800" dirty="0" smtClean="0"/>
              <a:t>FFX </a:t>
            </a:r>
            <a:r>
              <a:rPr lang="en-US" sz="1800" dirty="0" smtClean="0"/>
              <a:t>&gt; Gem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84168" y="3789040"/>
            <a:ext cx="72008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3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 descr="Screen Shot 2013-03-10 at 15.2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4" name="Picture 2" descr="Screen Shot 2013-03-10 at 15.2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914400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 descr="Screen Shot 2013-03-10 at 15.22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3573463"/>
            <a:ext cx="908367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42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6-25 at 18.4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86873"/>
            <a:ext cx="6698127" cy="48663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332656"/>
            <a:ext cx="837921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Treatment </a:t>
            </a:r>
            <a:r>
              <a:rPr lang="en-US" sz="1800" dirty="0"/>
              <a:t>Sequencing for </a:t>
            </a:r>
            <a:r>
              <a:rPr lang="en-US" sz="1800" dirty="0" err="1"/>
              <a:t>Resectable</a:t>
            </a:r>
            <a:r>
              <a:rPr lang="en-US" sz="1800" dirty="0"/>
              <a:t> Pancreatic Cancer</a:t>
            </a:r>
            <a:r>
              <a:rPr lang="en-US" sz="1800" dirty="0" smtClean="0"/>
              <a:t>:</a:t>
            </a:r>
          </a:p>
          <a:p>
            <a:r>
              <a:rPr lang="en-US" sz="1600" dirty="0" smtClean="0"/>
              <a:t>Influence </a:t>
            </a:r>
            <a:r>
              <a:rPr lang="en-US" sz="1600" dirty="0"/>
              <a:t>of Early Metastases and Surgical Complications on Multimodality Therapy </a:t>
            </a:r>
            <a:endParaRPr lang="en-US" sz="1600" dirty="0" smtClean="0"/>
          </a:p>
          <a:p>
            <a:r>
              <a:rPr lang="en-US" sz="1600" dirty="0" smtClean="0"/>
              <a:t>Completion </a:t>
            </a:r>
            <a:r>
              <a:rPr lang="en-US" sz="1600" dirty="0"/>
              <a:t>Rates and </a:t>
            </a:r>
            <a:r>
              <a:rPr lang="en-US" sz="1600" dirty="0" smtClean="0"/>
              <a:t>Survival</a:t>
            </a:r>
          </a:p>
          <a:p>
            <a:r>
              <a:rPr lang="en-US" sz="1600" dirty="0" err="1">
                <a:solidFill>
                  <a:srgbClr val="28FF2E"/>
                </a:solidFill>
              </a:rPr>
              <a:t>Ching</a:t>
            </a:r>
            <a:r>
              <a:rPr lang="en-US" sz="1600" dirty="0">
                <a:solidFill>
                  <a:srgbClr val="28FF2E"/>
                </a:solidFill>
              </a:rPr>
              <a:t>-Wei D. </a:t>
            </a:r>
            <a:r>
              <a:rPr lang="en-US" sz="1600" dirty="0" err="1">
                <a:solidFill>
                  <a:srgbClr val="28FF2E"/>
                </a:solidFill>
              </a:rPr>
              <a:t>Tzeng</a:t>
            </a:r>
            <a:r>
              <a:rPr lang="en-US" sz="1600" dirty="0">
                <a:solidFill>
                  <a:srgbClr val="28FF2E"/>
                </a:solidFill>
              </a:rPr>
              <a:t> CD et al, MD Anderson Cancer Centre Houston </a:t>
            </a:r>
            <a:r>
              <a:rPr lang="en-US" sz="1600" dirty="0" err="1">
                <a:solidFill>
                  <a:srgbClr val="28FF2E"/>
                </a:solidFill>
              </a:rPr>
              <a:t>Tx</a:t>
            </a:r>
            <a:r>
              <a:rPr lang="en-US" sz="1600" dirty="0">
                <a:solidFill>
                  <a:srgbClr val="28FF2E"/>
                </a:solidFill>
              </a:rPr>
              <a:t>.</a:t>
            </a:r>
          </a:p>
          <a:p>
            <a:r>
              <a:rPr lang="en-US" sz="1600" dirty="0" smtClean="0">
                <a:solidFill>
                  <a:srgbClr val="28FF2E"/>
                </a:solidFill>
              </a:rPr>
              <a:t>DDW 2013</a:t>
            </a:r>
            <a:endParaRPr lang="en-US" sz="1600" dirty="0">
              <a:solidFill>
                <a:srgbClr val="28FF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027" descr="D:\My Pictures\EUS images\syste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70188"/>
            <a:ext cx="1258887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Picture 1028" descr="D:\My Pictures\EUS images\syste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67175"/>
            <a:ext cx="1258887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4" descr="GI22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0D1"/>
              </a:clrFrom>
              <a:clrTo>
                <a:srgbClr val="F1F0D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3" b="16991"/>
          <a:stretch>
            <a:fillRect/>
          </a:stretch>
        </p:blipFill>
        <p:spPr bwMode="auto">
          <a:xfrm>
            <a:off x="468313" y="5661025"/>
            <a:ext cx="1258887" cy="7635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228" name="Straight Arrow Connector 3"/>
          <p:cNvCxnSpPr>
            <a:cxnSpLocks noChangeShapeType="1"/>
          </p:cNvCxnSpPr>
          <p:nvPr/>
        </p:nvCxnSpPr>
        <p:spPr bwMode="auto">
          <a:xfrm>
            <a:off x="1908175" y="1125538"/>
            <a:ext cx="647700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133600"/>
            <a:ext cx="145256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2588" y="549275"/>
            <a:ext cx="1414462" cy="101600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Diagnosis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and rapid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assessment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8263" y="549275"/>
            <a:ext cx="1593850" cy="132397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Nutritional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and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Physical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optimisation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22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81525"/>
            <a:ext cx="125888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233" name="Straight Arrow Connector 18"/>
          <p:cNvCxnSpPr>
            <a:cxnSpLocks noChangeShapeType="1"/>
          </p:cNvCxnSpPr>
          <p:nvPr/>
        </p:nvCxnSpPr>
        <p:spPr bwMode="auto">
          <a:xfrm>
            <a:off x="1908175" y="3933825"/>
            <a:ext cx="2592388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2234" name="Picture 2" descr="portal venorraph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3100388"/>
            <a:ext cx="1106488" cy="11239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46975" y="4324350"/>
            <a:ext cx="1169988" cy="40005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resection</a:t>
            </a:r>
          </a:p>
        </p:txBody>
      </p:sp>
      <p:pic>
        <p:nvPicPr>
          <p:cNvPr id="52236" name="Picture 17" descr="Screen Shot 2012-05-09 at 07.35.5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46250"/>
            <a:ext cx="1258887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237" name="Straight Arrow Connector 18"/>
          <p:cNvCxnSpPr>
            <a:cxnSpLocks noChangeShapeType="1"/>
          </p:cNvCxnSpPr>
          <p:nvPr/>
        </p:nvCxnSpPr>
        <p:spPr bwMode="auto">
          <a:xfrm flipV="1">
            <a:off x="2211388" y="4021138"/>
            <a:ext cx="2293937" cy="1008062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643438" y="3732213"/>
            <a:ext cx="1416050" cy="401637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Neo ad CXT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67488" y="5156200"/>
            <a:ext cx="2555875" cy="101600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Progression of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biologically aggressive</a:t>
            </a:r>
          </a:p>
          <a:p>
            <a:pPr algn="ctr">
              <a:defRPr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tumours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52240" name="Straight Arrow Connector 3"/>
          <p:cNvCxnSpPr>
            <a:cxnSpLocks noChangeShapeType="1"/>
          </p:cNvCxnSpPr>
          <p:nvPr/>
        </p:nvCxnSpPr>
        <p:spPr bwMode="auto">
          <a:xfrm>
            <a:off x="6372225" y="3927475"/>
            <a:ext cx="936625" cy="0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1" name="Straight Arrow Connector 3"/>
          <p:cNvCxnSpPr>
            <a:cxnSpLocks noChangeShapeType="1"/>
          </p:cNvCxnSpPr>
          <p:nvPr/>
        </p:nvCxnSpPr>
        <p:spPr bwMode="auto">
          <a:xfrm>
            <a:off x="6100763" y="4221163"/>
            <a:ext cx="1208087" cy="720725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553200" y="1404938"/>
            <a:ext cx="2570163" cy="1014412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Downstage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borderline </a:t>
            </a:r>
          </a:p>
          <a:p>
            <a:pPr algn="ctr">
              <a:defRPr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Resectable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PDAC </a:t>
            </a:r>
          </a:p>
        </p:txBody>
      </p:sp>
      <p:cxnSp>
        <p:nvCxnSpPr>
          <p:cNvPr id="52243" name="Straight Arrow Connector 3"/>
          <p:cNvCxnSpPr>
            <a:cxnSpLocks noChangeShapeType="1"/>
          </p:cNvCxnSpPr>
          <p:nvPr/>
        </p:nvCxnSpPr>
        <p:spPr bwMode="auto">
          <a:xfrm flipV="1">
            <a:off x="6084888" y="2565400"/>
            <a:ext cx="1223962" cy="1039813"/>
          </a:xfrm>
          <a:prstGeom prst="straightConnector1">
            <a:avLst/>
          </a:prstGeom>
          <a:noFill/>
          <a:ln w="5715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7534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69913" y="55563"/>
            <a:ext cx="9144000" cy="10429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dirty="0">
                <a:solidFill>
                  <a:srgbClr val="FFFF00"/>
                </a:solidFill>
                <a:latin typeface="Calibri"/>
                <a:cs typeface="Calibri"/>
              </a:rPr>
              <a:t>Inflammation and pancreatic cancer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17500" y="3190875"/>
            <a:ext cx="8286750" cy="286067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rPr>
              <a:t>Pancreatic cancer risk associated with inflammatory processes</a:t>
            </a:r>
          </a:p>
          <a:p>
            <a:pPr>
              <a:defRPr/>
            </a:pPr>
            <a:endParaRPr lang="en-US" sz="3200" dirty="0">
              <a:solidFill>
                <a:schemeClr val="tx1"/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rPr>
              <a:t>Cigarette smoking 	pancreatic fibrosis, raised systemic markers of inflammation, </a:t>
            </a: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rPr>
              <a:t>		chronic pancreatitis risk</a:t>
            </a:r>
          </a:p>
          <a:p>
            <a:pPr>
              <a:defRPr/>
            </a:pPr>
            <a:endParaRPr lang="en-US" sz="1400" dirty="0">
              <a:solidFill>
                <a:schemeClr val="tx1"/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rPr>
              <a:t>Obesity 		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rPr>
              <a:t>Adipokine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rPr>
              <a:t> profile pro-inflammatory, markers of inflammation, severe AP</a:t>
            </a:r>
          </a:p>
          <a:p>
            <a:pPr>
              <a:defRPr/>
            </a:pPr>
            <a:endParaRPr lang="en-US" sz="1400" dirty="0">
              <a:solidFill>
                <a:schemeClr val="tx1"/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rPr>
              <a:t>Chronic pancreatitis	Cigarette smoking, alcohol causes cell necrosis, reactive oxygen species</a:t>
            </a:r>
          </a:p>
          <a:p>
            <a:pPr>
              <a:defRPr/>
            </a:pPr>
            <a:endParaRPr lang="en-US" sz="1400" dirty="0">
              <a:solidFill>
                <a:schemeClr val="tx1"/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rPr>
              <a:t>Hereditary pancreatitis 	 over-active trypsin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  <a:sym typeface="Wingdings" charset="0"/>
              </a:rPr>
              <a:t> chronic inflammatory state fibrosis</a:t>
            </a:r>
            <a:endParaRPr lang="en-US" sz="1400" dirty="0">
              <a:solidFill>
                <a:schemeClr val="tx1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0113" y="2163763"/>
            <a:ext cx="1533525" cy="48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5"/>
          </a:lnRef>
          <a:fillRef idx="1003">
            <a:schemeClr val="lt1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6" tIns="45713" rIns="91426" bIns="457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Inflammation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13163" y="1917700"/>
            <a:ext cx="1536700" cy="866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lIns="91426" tIns="45713" rIns="91426" bIns="457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Initiation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Promotion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Progression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2771775" y="2438400"/>
            <a:ext cx="808038" cy="0"/>
          </a:xfrm>
          <a:prstGeom prst="straightConnector1">
            <a:avLst/>
          </a:prstGeom>
          <a:noFill/>
          <a:ln w="63500">
            <a:solidFill>
              <a:srgbClr val="FFFF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5381625" y="2459038"/>
            <a:ext cx="808038" cy="0"/>
          </a:xfrm>
          <a:prstGeom prst="straightConnector1">
            <a:avLst/>
          </a:prstGeom>
          <a:noFill/>
          <a:ln w="63500">
            <a:solidFill>
              <a:srgbClr val="FFFF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3495" name="Picture 8" descr="cell imag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2" t="25710" r="27827" b="23956"/>
          <a:stretch>
            <a:fillRect/>
          </a:stretch>
        </p:blipFill>
        <p:spPr bwMode="auto">
          <a:xfrm>
            <a:off x="6588125" y="1878013"/>
            <a:ext cx="1243013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69913" y="985838"/>
            <a:ext cx="1914525" cy="622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lIns="91426" tIns="45713" rIns="91426" bIns="457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Obesity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Smoking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Chronic pancreatitis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1547813" y="1711325"/>
            <a:ext cx="0" cy="338138"/>
          </a:xfrm>
          <a:prstGeom prst="straightConnector1">
            <a:avLst/>
          </a:prstGeom>
          <a:noFill/>
          <a:ln w="63500">
            <a:solidFill>
              <a:srgbClr val="FFFF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443663" y="836613"/>
            <a:ext cx="1725612" cy="47307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lIns="91426" tIns="45713" rIns="91426" bIns="457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Pancreatic cancer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443663" y="1254125"/>
            <a:ext cx="1725612" cy="56991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lIns="91426" tIns="45713" rIns="91426" bIns="457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Tumor /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Stroma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microenvironment</a:t>
            </a:r>
          </a:p>
        </p:txBody>
      </p:sp>
    </p:spTree>
    <p:extLst>
      <p:ext uri="{BB962C8B-B14F-4D97-AF65-F5344CB8AC3E}">
        <p14:creationId xmlns:p14="http://schemas.microsoft.com/office/powerpoint/2010/main" val="238462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 descr="Screen Shot 2013-03-12 at 09.41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0"/>
            <a:ext cx="4572000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8" name="TextBox 2"/>
          <p:cNvSpPr txBox="1">
            <a:spLocks noChangeArrowheads="1"/>
          </p:cNvSpPr>
          <p:nvPr/>
        </p:nvSpPr>
        <p:spPr bwMode="auto">
          <a:xfrm>
            <a:off x="0" y="333375"/>
            <a:ext cx="4859338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FF00"/>
                </a:solidFill>
                <a:latin typeface="Calibri" charset="0"/>
                <a:cs typeface="Calibri" charset="0"/>
              </a:rPr>
              <a:t>Exploiting inflammation for therapeutic gain</a:t>
            </a:r>
          </a:p>
          <a:p>
            <a:r>
              <a:rPr lang="en-US" sz="1800" dirty="0">
                <a:solidFill>
                  <a:srgbClr val="FFFF00"/>
                </a:solidFill>
                <a:latin typeface="Calibri" charset="0"/>
                <a:cs typeface="Calibri" charset="0"/>
              </a:rPr>
              <a:t>in pancreatic cancer</a:t>
            </a:r>
          </a:p>
          <a:p>
            <a:r>
              <a:rPr lang="en-US" sz="1600" dirty="0">
                <a:solidFill>
                  <a:srgbClr val="66FF33"/>
                </a:solidFill>
                <a:latin typeface="Calibri" charset="0"/>
                <a:cs typeface="Calibri" charset="0"/>
              </a:rPr>
              <a:t>Steele, C., N. Jamieson, Carter R</a:t>
            </a:r>
          </a:p>
          <a:p>
            <a:r>
              <a:rPr lang="en-US" sz="1600" u="sng" dirty="0">
                <a:solidFill>
                  <a:srgbClr val="66FF33"/>
                </a:solidFill>
                <a:latin typeface="Calibri" charset="0"/>
                <a:cs typeface="Calibri" charset="0"/>
              </a:rPr>
              <a:t>British Journal of Cancer</a:t>
            </a:r>
            <a:r>
              <a:rPr lang="en-US" sz="1600" dirty="0">
                <a:solidFill>
                  <a:srgbClr val="66FF33"/>
                </a:solidFill>
                <a:latin typeface="Calibri" charset="0"/>
                <a:cs typeface="Calibri" charset="0"/>
              </a:rPr>
              <a:t>. (2013). </a:t>
            </a:r>
          </a:p>
          <a:p>
            <a:endParaRPr lang="en-GB" sz="2000" dirty="0" smtClean="0">
              <a:latin typeface="Calibri" charset="0"/>
              <a:cs typeface="Calibri" charset="0"/>
            </a:endParaRPr>
          </a:p>
          <a:p>
            <a:endParaRPr lang="en-GB" sz="2000" dirty="0">
              <a:latin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cs typeface="Calibri" charset="0"/>
              </a:rPr>
              <a:t>Anti- </a:t>
            </a:r>
            <a:r>
              <a:rPr lang="en-GB" sz="2800" dirty="0" err="1" smtClean="0">
                <a:latin typeface="Calibri" charset="0"/>
                <a:cs typeface="Calibri" charset="0"/>
              </a:rPr>
              <a:t>inflammatories</a:t>
            </a:r>
            <a:r>
              <a:rPr lang="en-GB" sz="2800" dirty="0" smtClean="0">
                <a:latin typeface="Calibri" charset="0"/>
                <a:cs typeface="Calibri" charset="0"/>
              </a:rPr>
              <a:t> work!</a:t>
            </a:r>
            <a:endParaRPr lang="en-GB" sz="2800" dirty="0">
              <a:latin typeface="Calibri" charset="0"/>
              <a:cs typeface="Calibri" charset="0"/>
            </a:endParaRPr>
          </a:p>
          <a:p>
            <a:endParaRPr lang="en-US" sz="2000" dirty="0">
              <a:latin typeface="Calibri" charset="0"/>
              <a:cs typeface="Calibri" charset="0"/>
            </a:endParaRPr>
          </a:p>
        </p:txBody>
      </p:sp>
      <p:sp>
        <p:nvSpPr>
          <p:cNvPr id="65539" name="TextBox 3"/>
          <p:cNvSpPr txBox="1">
            <a:spLocks noChangeArrowheads="1"/>
          </p:cNvSpPr>
          <p:nvPr/>
        </p:nvSpPr>
        <p:spPr bwMode="auto">
          <a:xfrm>
            <a:off x="506413" y="3644900"/>
            <a:ext cx="665797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Calibri" charset="0"/>
                <a:cs typeface="Calibri" charset="0"/>
              </a:rPr>
              <a:t>Lifestyle modifaction</a:t>
            </a:r>
          </a:p>
          <a:p>
            <a:endParaRPr lang="en-US" sz="2000">
              <a:latin typeface="Calibri" charset="0"/>
              <a:cs typeface="Calibri" charset="0"/>
            </a:endParaRPr>
          </a:p>
          <a:p>
            <a:r>
              <a:rPr lang="en-US" sz="2000">
                <a:latin typeface="Calibri" charset="0"/>
                <a:cs typeface="Calibri" charset="0"/>
              </a:rPr>
              <a:t>Inhibition of tumour promotion</a:t>
            </a:r>
          </a:p>
          <a:p>
            <a:endParaRPr lang="en-US" sz="2000">
              <a:latin typeface="Calibri" charset="0"/>
              <a:cs typeface="Calibri" charset="0"/>
            </a:endParaRPr>
          </a:p>
          <a:p>
            <a:r>
              <a:rPr lang="en-US" sz="2000">
                <a:latin typeface="Calibri" charset="0"/>
                <a:cs typeface="Calibri" charset="0"/>
              </a:rPr>
              <a:t>Direct targeting of Pro-oncogenic inflammatory cell infiltrate</a:t>
            </a:r>
          </a:p>
          <a:p>
            <a:endParaRPr lang="en-US" sz="2000">
              <a:latin typeface="Calibri" charset="0"/>
              <a:cs typeface="Calibri" charset="0"/>
            </a:endParaRPr>
          </a:p>
          <a:p>
            <a:r>
              <a:rPr lang="en-US" sz="2000">
                <a:latin typeface="Calibri" charset="0"/>
                <a:cs typeface="Calibri" charset="0"/>
              </a:rPr>
              <a:t>Improve chemo-penetration through desmoplastic inhibition</a:t>
            </a:r>
          </a:p>
          <a:p>
            <a:endParaRPr lang="en-US" sz="2000">
              <a:latin typeface="Calibri" charset="0"/>
              <a:cs typeface="Calibri" charset="0"/>
            </a:endParaRPr>
          </a:p>
          <a:p>
            <a:r>
              <a:rPr lang="en-US" sz="2000">
                <a:latin typeface="Calibri" charset="0"/>
                <a:cs typeface="Calibri" charset="0"/>
              </a:rPr>
              <a:t>Direct signalling pathway interaction</a:t>
            </a:r>
          </a:p>
        </p:txBody>
      </p:sp>
    </p:spTree>
    <p:extLst>
      <p:ext uri="{BB962C8B-B14F-4D97-AF65-F5344CB8AC3E}">
        <p14:creationId xmlns:p14="http://schemas.microsoft.com/office/powerpoint/2010/main" val="4253033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018451"/>
          </a:xfrm>
        </p:spPr>
        <p:txBody>
          <a:bodyPr/>
          <a:lstStyle/>
          <a:p>
            <a:r>
              <a:rPr lang="en-GB" sz="2800" dirty="0" smtClean="0">
                <a:solidFill>
                  <a:srgbClr val="FFFFFF"/>
                </a:solidFill>
              </a:rPr>
              <a:t>Multi-disciplinary symptom relief interventions</a:t>
            </a:r>
          </a:p>
          <a:p>
            <a:pPr lvl="1"/>
            <a:endParaRPr lang="en-GB" sz="2400" dirty="0" smtClean="0">
              <a:solidFill>
                <a:srgbClr val="FFFFFF"/>
              </a:solidFill>
            </a:endParaRPr>
          </a:p>
          <a:p>
            <a:pPr lvl="1"/>
            <a:r>
              <a:rPr lang="en-GB" sz="2400" dirty="0" smtClean="0">
                <a:solidFill>
                  <a:srgbClr val="FFFFFF"/>
                </a:solidFill>
              </a:rPr>
              <a:t>Stent </a:t>
            </a:r>
            <a:r>
              <a:rPr lang="en-GB" sz="2400" dirty="0" smtClean="0">
                <a:solidFill>
                  <a:srgbClr val="FFFFFF"/>
                </a:solidFill>
              </a:rPr>
              <a:t>insertion for relief of jaundice</a:t>
            </a:r>
          </a:p>
          <a:p>
            <a:pPr lvl="1"/>
            <a:r>
              <a:rPr lang="en-GB" sz="2400" dirty="0" smtClean="0">
                <a:solidFill>
                  <a:srgbClr val="FFFFFF"/>
                </a:solidFill>
              </a:rPr>
              <a:t>Use of </a:t>
            </a:r>
            <a:r>
              <a:rPr lang="en-GB" sz="2400" dirty="0" smtClean="0">
                <a:solidFill>
                  <a:srgbClr val="FFFFFF"/>
                </a:solidFill>
              </a:rPr>
              <a:t>steroids/NSAIDs</a:t>
            </a:r>
            <a:endParaRPr lang="en-GB" sz="2400" dirty="0" smtClean="0">
              <a:solidFill>
                <a:srgbClr val="FFFFFF"/>
              </a:solidFill>
            </a:endParaRPr>
          </a:p>
          <a:p>
            <a:pPr lvl="1"/>
            <a:r>
              <a:rPr lang="en-GB" sz="2400" dirty="0" smtClean="0">
                <a:solidFill>
                  <a:srgbClr val="FFFFFF"/>
                </a:solidFill>
              </a:rPr>
              <a:t>Anti-emetics, anti-</a:t>
            </a:r>
            <a:r>
              <a:rPr lang="en-GB" sz="2400" dirty="0" err="1" smtClean="0">
                <a:solidFill>
                  <a:srgbClr val="FFFFFF"/>
                </a:solidFill>
              </a:rPr>
              <a:t>diarrhoeals</a:t>
            </a:r>
            <a:r>
              <a:rPr lang="en-GB" sz="2400" dirty="0" smtClean="0">
                <a:solidFill>
                  <a:srgbClr val="FFFFFF"/>
                </a:solidFill>
              </a:rPr>
              <a:t>, etc.</a:t>
            </a:r>
          </a:p>
          <a:p>
            <a:pPr lvl="1"/>
            <a:r>
              <a:rPr lang="en-GB" sz="2400" dirty="0" smtClean="0">
                <a:solidFill>
                  <a:srgbClr val="FFFFFF"/>
                </a:solidFill>
              </a:rPr>
              <a:t>Pain relief management</a:t>
            </a:r>
          </a:p>
          <a:p>
            <a:pPr lvl="1"/>
            <a:r>
              <a:rPr lang="en-GB" sz="2400" dirty="0" smtClean="0">
                <a:solidFill>
                  <a:srgbClr val="FFFFFF"/>
                </a:solidFill>
              </a:rPr>
              <a:t>ONS and CREON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What then makes a difference for patients that contributes to weight stabilisation?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4312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1484784"/>
            <a:ext cx="205685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 smtClean="0"/>
              <a:t>?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132002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PCS early diagnosis saves lives pos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83" y="188640"/>
            <a:ext cx="4588888" cy="652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72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1-02 at 20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7410497" cy="49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7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24744"/>
            <a:ext cx="7772400" cy="4114800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1600" dirty="0">
                <a:solidFill>
                  <a:srgbClr val="FFFFFF"/>
                </a:solidFill>
              </a:rPr>
              <a:t>Cigarette smoking:</a:t>
            </a:r>
          </a:p>
          <a:p>
            <a:pPr>
              <a:lnSpc>
                <a:spcPct val="80000"/>
              </a:lnSpc>
            </a:pPr>
            <a:r>
              <a:rPr lang="en-GB" sz="1600" dirty="0"/>
              <a:t>	</a:t>
            </a:r>
            <a:r>
              <a:rPr lang="en-GB" sz="1600" dirty="0" smtClean="0"/>
              <a:t>20 </a:t>
            </a:r>
            <a:r>
              <a:rPr lang="en-GB" sz="1600" dirty="0" err="1"/>
              <a:t>c.p.d</a:t>
            </a:r>
            <a:r>
              <a:rPr lang="en-GB" sz="1600" dirty="0"/>
              <a:t>. trebles incidence of cancer</a:t>
            </a:r>
          </a:p>
          <a:p>
            <a:pPr>
              <a:lnSpc>
                <a:spcPct val="80000"/>
              </a:lnSpc>
            </a:pPr>
            <a:r>
              <a:rPr lang="en-GB" sz="1600" dirty="0"/>
              <a:t>	</a:t>
            </a:r>
            <a:r>
              <a:rPr lang="en-GB" sz="1600" dirty="0" smtClean="0"/>
              <a:t>34,000 </a:t>
            </a:r>
            <a:r>
              <a:rPr lang="en-GB" sz="1600" dirty="0"/>
              <a:t>British male doctors studied</a:t>
            </a:r>
          </a:p>
          <a:p>
            <a:pPr>
              <a:lnSpc>
                <a:spcPct val="80000"/>
              </a:lnSpc>
            </a:pPr>
            <a:r>
              <a:rPr lang="en-GB" sz="1600" dirty="0"/>
              <a:t>	</a:t>
            </a:r>
            <a:r>
              <a:rPr lang="en-GB" sz="1600" dirty="0" smtClean="0"/>
              <a:t>20,000 </a:t>
            </a:r>
            <a:r>
              <a:rPr lang="en-GB" sz="1600" dirty="0"/>
              <a:t>deaths 1951-1991</a:t>
            </a:r>
          </a:p>
          <a:p>
            <a:pPr>
              <a:lnSpc>
                <a:spcPct val="80000"/>
              </a:lnSpc>
            </a:pPr>
            <a:r>
              <a:rPr lang="en-GB" sz="1600" dirty="0"/>
              <a:t>			    </a:t>
            </a:r>
            <a:r>
              <a:rPr lang="en-GB" sz="1600" dirty="0">
                <a:solidFill>
                  <a:srgbClr val="7FFF00"/>
                </a:solidFill>
              </a:rPr>
              <a:t>Doll et al. Br Med J 309, 901 (1994) </a:t>
            </a:r>
          </a:p>
          <a:p>
            <a:pPr>
              <a:lnSpc>
                <a:spcPct val="80000"/>
              </a:lnSpc>
            </a:pPr>
            <a:r>
              <a:rPr lang="en-GB" sz="1600" dirty="0">
                <a:solidFill>
                  <a:srgbClr val="FFFFFF"/>
                </a:solidFill>
              </a:rPr>
              <a:t>Diabetes:</a:t>
            </a:r>
          </a:p>
          <a:p>
            <a:pPr lvl="2">
              <a:lnSpc>
                <a:spcPct val="80000"/>
              </a:lnSpc>
            </a:pPr>
            <a:r>
              <a:rPr lang="en-GB" sz="1600" dirty="0"/>
              <a:t>50 patient study found 37 with overt diabetes / abnormal GTT</a:t>
            </a:r>
          </a:p>
          <a:p>
            <a:pPr lvl="2">
              <a:lnSpc>
                <a:spcPct val="80000"/>
              </a:lnSpc>
            </a:pPr>
            <a:r>
              <a:rPr lang="en-GB" sz="1600" u="sng" dirty="0"/>
              <a:t>Increased Insulin resistance </a:t>
            </a:r>
            <a:r>
              <a:rPr lang="en-GB" sz="1600" dirty="0"/>
              <a:t>is usual</a:t>
            </a:r>
          </a:p>
          <a:p>
            <a:pPr lvl="2">
              <a:lnSpc>
                <a:spcPct val="80000"/>
              </a:lnSpc>
            </a:pPr>
            <a:r>
              <a:rPr lang="en-GB" sz="1600" dirty="0"/>
              <a:t>Glucagon, </a:t>
            </a:r>
            <a:r>
              <a:rPr lang="en-GB" sz="1600" dirty="0" err="1"/>
              <a:t>Somatostatin</a:t>
            </a:r>
            <a:r>
              <a:rPr lang="en-GB" sz="1600" dirty="0"/>
              <a:t> &amp; islet amyloid polypeptide elevated</a:t>
            </a:r>
          </a:p>
          <a:p>
            <a:pPr lvl="2">
              <a:lnSpc>
                <a:spcPct val="80000"/>
              </a:lnSpc>
            </a:pPr>
            <a:r>
              <a:rPr lang="en-GB" sz="1600" dirty="0"/>
              <a:t>Successful resection leaves only elevated </a:t>
            </a:r>
            <a:r>
              <a:rPr lang="en-GB" sz="1600" dirty="0" err="1"/>
              <a:t>Somatostatin</a:t>
            </a:r>
            <a:r>
              <a:rPr lang="en-GB" sz="1600" dirty="0"/>
              <a:t> levels &amp; </a:t>
            </a:r>
          </a:p>
          <a:p>
            <a:pPr lvl="2">
              <a:lnSpc>
                <a:spcPct val="80000"/>
              </a:lnSpc>
            </a:pPr>
            <a:r>
              <a:rPr lang="en-GB" sz="1600" dirty="0"/>
              <a:t>improves Insulin resistance</a:t>
            </a:r>
          </a:p>
          <a:p>
            <a:pPr lvl="2">
              <a:lnSpc>
                <a:spcPct val="130000"/>
              </a:lnSpc>
            </a:pPr>
            <a:r>
              <a:rPr lang="en-GB" sz="1600" dirty="0"/>
              <a:t>		        </a:t>
            </a:r>
            <a:r>
              <a:rPr lang="en-GB" sz="1600" dirty="0" err="1">
                <a:solidFill>
                  <a:srgbClr val="7FFF00"/>
                </a:solidFill>
              </a:rPr>
              <a:t>Permert</a:t>
            </a:r>
            <a:r>
              <a:rPr lang="en-GB" sz="1600" dirty="0">
                <a:solidFill>
                  <a:srgbClr val="7FFF00"/>
                </a:solidFill>
              </a:rPr>
              <a:t> et al Am J </a:t>
            </a:r>
            <a:r>
              <a:rPr lang="en-GB" sz="1600" dirty="0" err="1">
                <a:solidFill>
                  <a:srgbClr val="7FFF00"/>
                </a:solidFill>
              </a:rPr>
              <a:t>Surg</a:t>
            </a:r>
            <a:r>
              <a:rPr lang="en-GB" sz="1600" dirty="0">
                <a:solidFill>
                  <a:srgbClr val="7FFF00"/>
                </a:solidFill>
              </a:rPr>
              <a:t> 165,61(1993)</a:t>
            </a:r>
          </a:p>
          <a:p>
            <a:pPr>
              <a:lnSpc>
                <a:spcPct val="80000"/>
              </a:lnSpc>
            </a:pPr>
            <a:r>
              <a:rPr lang="en-GB" sz="1600" dirty="0">
                <a:solidFill>
                  <a:srgbClr val="FFFFFF"/>
                </a:solidFill>
              </a:rPr>
              <a:t>Hereditary pancreatitis:</a:t>
            </a:r>
          </a:p>
          <a:p>
            <a:pPr lvl="2">
              <a:lnSpc>
                <a:spcPct val="80000"/>
              </a:lnSpc>
            </a:pPr>
            <a:r>
              <a:rPr lang="en-GB" sz="1600" dirty="0"/>
              <a:t>This has recently been shown to be associated with defect of</a:t>
            </a:r>
          </a:p>
          <a:p>
            <a:pPr lvl="2">
              <a:lnSpc>
                <a:spcPct val="80000"/>
              </a:lnSpc>
            </a:pPr>
            <a:r>
              <a:rPr lang="en-GB" sz="1600" dirty="0" err="1"/>
              <a:t>Trypsinogen</a:t>
            </a:r>
            <a:r>
              <a:rPr lang="en-GB" sz="1600" dirty="0"/>
              <a:t> molecule (R117H and N29I mutation)</a:t>
            </a:r>
          </a:p>
          <a:p>
            <a:pPr lvl="2">
              <a:lnSpc>
                <a:spcPct val="80000"/>
              </a:lnSpc>
            </a:pPr>
            <a:r>
              <a:rPr lang="en-GB" sz="1600" dirty="0"/>
              <a:t>20% risk of carcinoma pancreas at 70 years </a:t>
            </a:r>
          </a:p>
          <a:p>
            <a:pPr>
              <a:lnSpc>
                <a:spcPct val="80000"/>
              </a:lnSpc>
            </a:pPr>
            <a:r>
              <a:rPr lang="en-GB" sz="1600" dirty="0"/>
              <a:t>			      </a:t>
            </a:r>
            <a:r>
              <a:rPr lang="en-GB" sz="1600" dirty="0">
                <a:solidFill>
                  <a:srgbClr val="7FFF00"/>
                </a:solidFill>
              </a:rPr>
              <a:t>DC Whitcomb et al (1997)</a:t>
            </a:r>
          </a:p>
          <a:p>
            <a:pPr>
              <a:lnSpc>
                <a:spcPct val="80000"/>
              </a:lnSpc>
            </a:pPr>
            <a:r>
              <a:rPr lang="en-GB" sz="1600" dirty="0">
                <a:solidFill>
                  <a:srgbClr val="FFFFFF"/>
                </a:solidFill>
              </a:rPr>
              <a:t>Chronic pancreatitis:</a:t>
            </a:r>
          </a:p>
          <a:p>
            <a:pPr lvl="2">
              <a:lnSpc>
                <a:spcPct val="80000"/>
              </a:lnSpc>
            </a:pPr>
            <a:r>
              <a:rPr lang="en-GB" sz="1600" dirty="0"/>
              <a:t>1.8% risk of cancer at 10 years</a:t>
            </a:r>
          </a:p>
          <a:p>
            <a:pPr lvl="2">
              <a:lnSpc>
                <a:spcPct val="80000"/>
              </a:lnSpc>
            </a:pPr>
            <a:r>
              <a:rPr lang="en-GB" sz="1600" dirty="0"/>
              <a:t>4.0% risk of cancer at 20 years</a:t>
            </a:r>
          </a:p>
          <a:p>
            <a:pPr lvl="2">
              <a:lnSpc>
                <a:spcPct val="80000"/>
              </a:lnSpc>
            </a:pPr>
            <a:r>
              <a:rPr lang="en-GB" sz="1600" dirty="0"/>
              <a:t>independent of sex, country of origin or type of chronic pancreatitis.</a:t>
            </a:r>
          </a:p>
          <a:p>
            <a:pPr>
              <a:lnSpc>
                <a:spcPct val="80000"/>
              </a:lnSpc>
            </a:pPr>
            <a:r>
              <a:rPr lang="en-GB" sz="1600" dirty="0"/>
              <a:t>		</a:t>
            </a:r>
            <a:r>
              <a:rPr lang="en-GB" sz="1600" dirty="0">
                <a:solidFill>
                  <a:srgbClr val="7FFF00"/>
                </a:solidFill>
              </a:rPr>
              <a:t>                    </a:t>
            </a:r>
            <a:r>
              <a:rPr lang="en-GB" sz="1600" dirty="0" err="1">
                <a:solidFill>
                  <a:srgbClr val="7FFF00"/>
                </a:solidFill>
              </a:rPr>
              <a:t>Lowenfels</a:t>
            </a:r>
            <a:r>
              <a:rPr lang="en-GB" sz="1600" dirty="0">
                <a:solidFill>
                  <a:srgbClr val="7FFF00"/>
                </a:solidFill>
              </a:rPr>
              <a:t> et al. NEJM(1993)328,1433</a:t>
            </a:r>
          </a:p>
          <a:p>
            <a:pPr>
              <a:lnSpc>
                <a:spcPct val="80000"/>
              </a:lnSpc>
            </a:pPr>
            <a:endParaRPr lang="en-GB" sz="1600" dirty="0">
              <a:solidFill>
                <a:srgbClr val="7FFF00"/>
              </a:solidFill>
            </a:endParaRPr>
          </a:p>
          <a:p>
            <a:pPr>
              <a:lnSpc>
                <a:spcPct val="130000"/>
              </a:lnSpc>
            </a:pPr>
            <a:endParaRPr lang="en-GB" sz="1600" dirty="0">
              <a:solidFill>
                <a:srgbClr val="7FFF00"/>
              </a:solidFill>
            </a:endParaRPr>
          </a:p>
        </p:txBody>
      </p:sp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algn="l"/>
            <a:r>
              <a:rPr lang="en-GB">
                <a:latin typeface="Arial" charset="0"/>
              </a:rPr>
              <a:t>Predisposing factors:</a:t>
            </a:r>
          </a:p>
        </p:txBody>
      </p:sp>
    </p:spTree>
    <p:extLst>
      <p:ext uri="{BB962C8B-B14F-4D97-AF65-F5344CB8AC3E}">
        <p14:creationId xmlns:p14="http://schemas.microsoft.com/office/powerpoint/2010/main" val="2152618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521297"/>
            <a:ext cx="8388350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908720"/>
            <a:ext cx="758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 Is earlier diagnosis a possibility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9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84963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8913"/>
            <a:ext cx="85328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827088" y="2852738"/>
            <a:ext cx="3816350" cy="288925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2048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70288"/>
            <a:ext cx="84963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59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484784"/>
            <a:ext cx="8136904" cy="517064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persistent dyspepsia despite PPI</a:t>
            </a:r>
          </a:p>
          <a:p>
            <a:endParaRPr lang="en-US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6000" dirty="0" smtClean="0">
                <a:solidFill>
                  <a:schemeClr val="bg1"/>
                </a:solidFill>
              </a:rPr>
              <a:t>D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– T2 Diabetes in the wrong patient </a:t>
            </a:r>
          </a:p>
          <a:p>
            <a:endParaRPr lang="en-US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6000" dirty="0" smtClean="0">
                <a:solidFill>
                  <a:schemeClr val="bg1"/>
                </a:solidFill>
              </a:rPr>
              <a:t>A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– anorexia and weight loss</a:t>
            </a:r>
          </a:p>
          <a:p>
            <a:endParaRPr lang="en-US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6000" dirty="0" smtClean="0">
                <a:solidFill>
                  <a:schemeClr val="bg1"/>
                </a:solidFill>
              </a:rPr>
              <a:t>C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– change in bowel symptoms 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476672"/>
            <a:ext cx="717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alibri"/>
                <a:cs typeface="Calibri"/>
              </a:rPr>
              <a:t>Early diagnosis = Pattern recognition</a:t>
            </a:r>
            <a:endParaRPr lang="en-US" dirty="0">
              <a:solidFill>
                <a:srgbClr val="FFFF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1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49275"/>
            <a:ext cx="8388350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33838"/>
            <a:ext cx="8351837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55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1484784"/>
            <a:ext cx="205685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 smtClean="0"/>
              <a:t>?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265383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1268452" y="1412776"/>
            <a:ext cx="1760668" cy="830997"/>
          </a:xfrm>
          <a:prstGeom prst="rect">
            <a:avLst/>
          </a:prstGeom>
          <a:solidFill>
            <a:srgbClr val="FFFFFF"/>
          </a:solidFill>
          <a:ln>
            <a:solidFill>
              <a:srgbClr val="0D0D0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Coeliac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Plexus block 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5364088" y="1196752"/>
            <a:ext cx="2576096" cy="1200328"/>
          </a:xfrm>
          <a:prstGeom prst="rect">
            <a:avLst/>
          </a:prstGeom>
          <a:solidFill>
            <a:srgbClr val="FFFFFF"/>
          </a:solidFill>
          <a:ln>
            <a:solidFill>
              <a:srgbClr val="0D0D0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M.I.T.S.</a:t>
            </a:r>
          </a:p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Thoracoscopic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splanchnicectomy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>
            <a:hlinkClick r:id="rId4" action="ppaction://hlinksldjump"/>
          </p:cNvPr>
          <p:cNvSpPr txBox="1"/>
          <p:nvPr/>
        </p:nvSpPr>
        <p:spPr>
          <a:xfrm>
            <a:off x="5868144" y="4509120"/>
            <a:ext cx="1658928" cy="830997"/>
          </a:xfrm>
          <a:prstGeom prst="rect">
            <a:avLst/>
          </a:prstGeom>
          <a:solidFill>
            <a:srgbClr val="FFFFFF"/>
          </a:solidFill>
          <a:ln>
            <a:solidFill>
              <a:srgbClr val="0D0D0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Duodenal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obstruction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899592" y="4365104"/>
            <a:ext cx="2630197" cy="1200328"/>
          </a:xfrm>
          <a:prstGeom prst="rect">
            <a:avLst/>
          </a:prstGeom>
          <a:solidFill>
            <a:srgbClr val="FFFFFF"/>
          </a:solidFill>
          <a:ln>
            <a:solidFill>
              <a:srgbClr val="0D0D0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Endoscopic control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of </a:t>
            </a:r>
          </a:p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ampullary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tumours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93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6962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23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ahoma" charset="0"/>
              </a:rPr>
              <a:t>Coeliac plexus block</a:t>
            </a:r>
          </a:p>
        </p:txBody>
      </p:sp>
      <p:pic>
        <p:nvPicPr>
          <p:cNvPr id="860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1833563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 Box 4"/>
          <p:cNvSpPr txBox="1">
            <a:spLocks noChangeArrowheads="1"/>
          </p:cNvSpPr>
          <p:nvPr/>
        </p:nvSpPr>
        <p:spPr bwMode="auto">
          <a:xfrm>
            <a:off x="635437" y="4648200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2000" b="1" dirty="0">
                <a:solidFill>
                  <a:srgbClr val="FFFFFF"/>
                </a:solidFill>
                <a:latin typeface="Arial" charset="0"/>
              </a:rPr>
              <a:t>Mr Colin J McKay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latin typeface="Arial" charset="0"/>
              </a:rPr>
              <a:t>Glasgow Royal</a:t>
            </a:r>
          </a:p>
        </p:txBody>
      </p:sp>
      <p:pic>
        <p:nvPicPr>
          <p:cNvPr id="2" name="coeliac plexus no soun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1671" y="2060848"/>
            <a:ext cx="4640064" cy="34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49300"/>
          </a:xfrm>
        </p:spPr>
        <p:txBody>
          <a:bodyPr/>
          <a:lstStyle/>
          <a:p>
            <a:r>
              <a:rPr lang="en-US">
                <a:latin typeface="Tahoma" charset="0"/>
              </a:rPr>
              <a:t>The Splanchnic Nerves</a:t>
            </a:r>
          </a:p>
        </p:txBody>
      </p:sp>
      <p:pic>
        <p:nvPicPr>
          <p:cNvPr id="87042" name="Picture 3" descr="slid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1371600"/>
            <a:ext cx="17621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4" descr="slid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1371600"/>
            <a:ext cx="4673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76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966788" y="609600"/>
            <a:ext cx="7099300" cy="985838"/>
          </a:xfrm>
          <a:noFill/>
        </p:spPr>
        <p:txBody>
          <a:bodyPr/>
          <a:lstStyle/>
          <a:p>
            <a:r>
              <a:rPr lang="en-GB" sz="3600" dirty="0" smtClean="0">
                <a:latin typeface="Tahoma" charset="0"/>
              </a:rPr>
              <a:t>Medical school teaching</a:t>
            </a:r>
            <a:endParaRPr lang="en-GB" sz="3600" dirty="0">
              <a:latin typeface="Tahoma" charset="0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19400" y="1524000"/>
            <a:ext cx="7848600" cy="4114800"/>
          </a:xfrm>
          <a:noFill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latin typeface="Tahoma" charset="0"/>
              </a:rPr>
              <a:t>				</a:t>
            </a:r>
            <a:r>
              <a:rPr lang="en-GB" sz="2400" dirty="0">
                <a:solidFill>
                  <a:srgbClr val="00FF00"/>
                </a:solidFill>
                <a:latin typeface="Tahoma" charset="0"/>
              </a:rPr>
              <a:t>head	body and 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solidFill>
                  <a:srgbClr val="00FF00"/>
                </a:solidFill>
                <a:latin typeface="Tahoma" charset="0"/>
              </a:rPr>
              <a:t>	      </a:t>
            </a:r>
            <a:r>
              <a:rPr lang="en-GB" sz="2400" dirty="0" smtClean="0">
                <a:solidFill>
                  <a:srgbClr val="00FF00"/>
                </a:solidFill>
                <a:latin typeface="Tahoma" charset="0"/>
              </a:rPr>
              <a:t>                                 </a:t>
            </a:r>
            <a:r>
              <a:rPr lang="en-GB" sz="2400" dirty="0">
                <a:solidFill>
                  <a:srgbClr val="00FF00"/>
                </a:solidFill>
                <a:latin typeface="Tahoma" charset="0"/>
              </a:rPr>
              <a:t>tail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>
              <a:latin typeface="Tahoma" charset="0"/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GB" dirty="0">
                <a:latin typeface="Tahoma" charset="0"/>
              </a:rPr>
              <a:t>Weight loss		92%	100%	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GB" dirty="0">
                <a:latin typeface="Tahoma" charset="0"/>
              </a:rPr>
              <a:t>Pain			</a:t>
            </a:r>
            <a:r>
              <a:rPr lang="en-GB" dirty="0">
                <a:solidFill>
                  <a:srgbClr val="FFFFFF"/>
                </a:solidFill>
                <a:latin typeface="Tahoma" charset="0"/>
              </a:rPr>
              <a:t>72%	87%</a:t>
            </a:r>
            <a:r>
              <a:rPr lang="en-GB" dirty="0">
                <a:latin typeface="Tahoma" charset="0"/>
              </a:rPr>
              <a:t>	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GB" dirty="0">
                <a:latin typeface="Tahoma" charset="0"/>
              </a:rPr>
              <a:t>Jaundice		82%</a:t>
            </a:r>
            <a:r>
              <a:rPr lang="en-GB" dirty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GB" dirty="0">
                <a:latin typeface="Tahoma" charset="0"/>
              </a:rPr>
              <a:t>	7%	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GB" dirty="0">
                <a:latin typeface="Tahoma" charset="0"/>
              </a:rPr>
              <a:t>Anorexia		64%	33%	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GB" dirty="0">
                <a:latin typeface="Tahoma" charset="0"/>
              </a:rPr>
              <a:t>Malaise		35%	43%	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GB" dirty="0">
                <a:latin typeface="Tahoma" charset="0"/>
              </a:rPr>
              <a:t>Vomiting		37%	37%	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GB" dirty="0">
                <a:latin typeface="Tahoma" charset="0"/>
              </a:rPr>
              <a:t>		</a:t>
            </a:r>
            <a:r>
              <a:rPr lang="en-GB" dirty="0" smtClean="0">
                <a:latin typeface="Tahoma" charset="0"/>
              </a:rPr>
              <a:t>	</a:t>
            </a:r>
            <a:r>
              <a:rPr lang="en-GB" dirty="0">
                <a:latin typeface="Tahoma" charset="0"/>
              </a:rPr>
              <a:t>	</a:t>
            </a:r>
            <a:r>
              <a:rPr lang="en-GB" sz="1800" dirty="0">
                <a:solidFill>
                  <a:srgbClr val="66FF33"/>
                </a:solidFill>
                <a:latin typeface="Tahoma" charset="0"/>
              </a:rPr>
              <a:t>(Adler 1996)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GB" dirty="0">
                <a:solidFill>
                  <a:srgbClr val="FAFD00"/>
                </a:solidFill>
                <a:latin typeface="Tahoma" charset="0"/>
              </a:rPr>
              <a:t> </a:t>
            </a:r>
          </a:p>
        </p:txBody>
      </p:sp>
      <p:pic>
        <p:nvPicPr>
          <p:cNvPr id="15363" name="Picture 4" descr="Anatomy of the biliary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320040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98730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2" descr="102390-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847725"/>
            <a:ext cx="677227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64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Finding the Splanchnic Nerves</a:t>
            </a:r>
          </a:p>
        </p:txBody>
      </p:sp>
      <p:pic>
        <p:nvPicPr>
          <p:cNvPr id="89090" name="Picture 3" descr="medic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1676400"/>
            <a:ext cx="399573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3895725" cy="379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4163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4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5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sz="2400">
                <a:latin typeface="Tahoma" charset="0"/>
              </a:rPr>
              <a:t>M I T S (SPLANCHNICECTOMY)</a:t>
            </a:r>
          </a:p>
        </p:txBody>
      </p:sp>
      <p:sp>
        <p:nvSpPr>
          <p:cNvPr id="9011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23528" y="2276872"/>
            <a:ext cx="7772400" cy="3657600"/>
          </a:xfrm>
          <a:noFill/>
        </p:spPr>
        <p:txBody>
          <a:bodyPr/>
          <a:lstStyle/>
          <a:p>
            <a:pPr indent="-50800">
              <a:lnSpc>
                <a:spcPct val="90000"/>
              </a:lnSpc>
            </a:pPr>
            <a:r>
              <a:rPr lang="en-GB" sz="1800" dirty="0">
                <a:latin typeface="Tahoma" charset="0"/>
              </a:rPr>
              <a:t>-  little time to learn</a:t>
            </a:r>
          </a:p>
          <a:p>
            <a:pPr indent="-50800">
              <a:lnSpc>
                <a:spcPct val="90000"/>
              </a:lnSpc>
              <a:buFontTx/>
              <a:buChar char="-"/>
            </a:pPr>
            <a:endParaRPr lang="en-GB" sz="1800" dirty="0">
              <a:latin typeface="Tahoma" charset="0"/>
            </a:endParaRPr>
          </a:p>
          <a:p>
            <a:pPr indent="-50800">
              <a:lnSpc>
                <a:spcPct val="90000"/>
              </a:lnSpc>
            </a:pPr>
            <a:r>
              <a:rPr lang="en-GB" sz="1800" dirty="0">
                <a:latin typeface="Tahoma" charset="0"/>
              </a:rPr>
              <a:t>-  little time to perform</a:t>
            </a:r>
          </a:p>
          <a:p>
            <a:pPr indent="-50800">
              <a:lnSpc>
                <a:spcPct val="90000"/>
              </a:lnSpc>
            </a:pPr>
            <a:endParaRPr lang="en-GB" sz="1800" dirty="0">
              <a:latin typeface="Tahoma" charset="0"/>
            </a:endParaRPr>
          </a:p>
          <a:p>
            <a:pPr indent="-50800">
              <a:lnSpc>
                <a:spcPct val="90000"/>
              </a:lnSpc>
            </a:pPr>
            <a:r>
              <a:rPr lang="en-GB" sz="1800" dirty="0">
                <a:latin typeface="Tahoma" charset="0"/>
              </a:rPr>
              <a:t>-  few operative problems</a:t>
            </a:r>
          </a:p>
          <a:p>
            <a:pPr indent="-50800">
              <a:lnSpc>
                <a:spcPct val="90000"/>
              </a:lnSpc>
            </a:pPr>
            <a:endParaRPr lang="en-GB" sz="1800" dirty="0">
              <a:latin typeface="Tahoma" charset="0"/>
            </a:endParaRPr>
          </a:p>
          <a:p>
            <a:pPr indent="-50800">
              <a:lnSpc>
                <a:spcPct val="90000"/>
              </a:lnSpc>
            </a:pPr>
            <a:r>
              <a:rPr lang="en-GB" sz="1800" dirty="0">
                <a:latin typeface="Tahoma" charset="0"/>
              </a:rPr>
              <a:t>-  few side effects</a:t>
            </a:r>
          </a:p>
          <a:p>
            <a:pPr indent="-50800">
              <a:lnSpc>
                <a:spcPct val="90000"/>
              </a:lnSpc>
            </a:pPr>
            <a:endParaRPr lang="en-GB" sz="1800" dirty="0">
              <a:latin typeface="Tahoma" charset="0"/>
            </a:endParaRPr>
          </a:p>
          <a:p>
            <a:pPr indent="-50800">
              <a:lnSpc>
                <a:spcPct val="90000"/>
              </a:lnSpc>
            </a:pPr>
            <a:r>
              <a:rPr lang="en-GB" sz="1800" dirty="0">
                <a:latin typeface="Tahoma" charset="0"/>
              </a:rPr>
              <a:t>- </a:t>
            </a:r>
            <a:r>
              <a:rPr lang="en-GB" sz="1800" dirty="0" smtClean="0">
                <a:latin typeface="Tahoma" charset="0"/>
              </a:rPr>
              <a:t> emphatic </a:t>
            </a:r>
            <a:r>
              <a:rPr lang="en-GB" sz="1800" dirty="0">
                <a:latin typeface="Tahoma" charset="0"/>
              </a:rPr>
              <a:t>impact on pain</a:t>
            </a:r>
          </a:p>
          <a:p>
            <a:pPr indent="-50800">
              <a:lnSpc>
                <a:spcPct val="90000"/>
              </a:lnSpc>
            </a:pPr>
            <a:endParaRPr lang="en-GB" sz="1800" dirty="0">
              <a:latin typeface="Tahoma" charset="0"/>
            </a:endParaRPr>
          </a:p>
          <a:p>
            <a:pPr indent="-50800">
              <a:lnSpc>
                <a:spcPct val="90000"/>
              </a:lnSpc>
            </a:pPr>
            <a:r>
              <a:rPr lang="en-GB" sz="1800" dirty="0">
                <a:latin typeface="Tahoma" charset="0"/>
              </a:rPr>
              <a:t>			</a:t>
            </a:r>
          </a:p>
        </p:txBody>
      </p:sp>
      <p:pic>
        <p:nvPicPr>
          <p:cNvPr id="2" name="MITS 20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3928" y="2270800"/>
            <a:ext cx="4884894" cy="36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434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2" descr="102390-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411163"/>
            <a:ext cx="7686675" cy="583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209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>
                <a:latin typeface="Tahoma" charset="0"/>
              </a:rPr>
              <a:t>Surgical approach to symptom palliation </a:t>
            </a:r>
            <a:endParaRPr lang="en-GB">
              <a:latin typeface="Tahoma" charset="0"/>
            </a:endParaRPr>
          </a:p>
        </p:txBody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800">
                <a:latin typeface="Tahoma" charset="0"/>
              </a:rPr>
              <a:t>Abdominal / back pain </a:t>
            </a:r>
          </a:p>
          <a:p>
            <a:pPr>
              <a:lnSpc>
                <a:spcPct val="90000"/>
              </a:lnSpc>
            </a:pPr>
            <a:endParaRPr lang="en-GB" sz="180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GB" sz="1800">
                <a:latin typeface="Tahoma" charset="0"/>
              </a:rPr>
              <a:t>Often post prandial</a:t>
            </a:r>
          </a:p>
          <a:p>
            <a:pPr>
              <a:lnSpc>
                <a:spcPct val="90000"/>
              </a:lnSpc>
            </a:pPr>
            <a:r>
              <a:rPr lang="en-GB" sz="1800">
                <a:latin typeface="Tahoma" charset="0"/>
              </a:rPr>
              <a:t>Presumed neuropathic pain, but maybe not ?</a:t>
            </a:r>
          </a:p>
          <a:p>
            <a:pPr>
              <a:lnSpc>
                <a:spcPct val="90000"/>
              </a:lnSpc>
            </a:pPr>
            <a:endParaRPr lang="en-GB" sz="180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GB" sz="1800">
                <a:latin typeface="Tahoma" charset="0"/>
              </a:rPr>
              <a:t>Nutritional failure </a:t>
            </a:r>
          </a:p>
          <a:p>
            <a:pPr>
              <a:lnSpc>
                <a:spcPct val="90000"/>
              </a:lnSpc>
            </a:pPr>
            <a:r>
              <a:rPr lang="en-GB" sz="1800">
                <a:latin typeface="Tahoma" charset="0"/>
              </a:rPr>
              <a:t>Dyspepsia</a:t>
            </a:r>
          </a:p>
          <a:p>
            <a:pPr>
              <a:lnSpc>
                <a:spcPct val="90000"/>
              </a:lnSpc>
            </a:pPr>
            <a:r>
              <a:rPr lang="en-GB" sz="1800">
                <a:latin typeface="Tahoma" charset="0"/>
              </a:rPr>
              <a:t>GI dysmotility</a:t>
            </a:r>
          </a:p>
          <a:p>
            <a:pPr>
              <a:lnSpc>
                <a:spcPct val="90000"/>
              </a:lnSpc>
            </a:pPr>
            <a:r>
              <a:rPr lang="en-GB" sz="1800">
                <a:latin typeface="Tahoma" charset="0"/>
              </a:rPr>
              <a:t>Exocrine failure </a:t>
            </a:r>
          </a:p>
          <a:p>
            <a:pPr>
              <a:lnSpc>
                <a:spcPct val="90000"/>
              </a:lnSpc>
            </a:pPr>
            <a:endParaRPr lang="en-GB" sz="180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GB" sz="1800">
                <a:latin typeface="Tahoma" charset="0"/>
              </a:rPr>
              <a:t>Obstructive symptoms (GI and biliary)</a:t>
            </a:r>
          </a:p>
          <a:p>
            <a:pPr>
              <a:lnSpc>
                <a:spcPct val="90000"/>
              </a:lnSpc>
            </a:pPr>
            <a:endParaRPr lang="en-GB" sz="180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GB" sz="1800">
                <a:latin typeface="Tahoma" charset="0"/>
              </a:rPr>
              <a:t>Bleeding</a:t>
            </a:r>
          </a:p>
          <a:p>
            <a:pPr>
              <a:lnSpc>
                <a:spcPct val="90000"/>
              </a:lnSpc>
            </a:pPr>
            <a:endParaRPr lang="en-GB" sz="18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6137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>
                <a:latin typeface="Tahoma" charset="0"/>
              </a:rPr>
              <a:t>Surgical approach to symptom palliation </a:t>
            </a:r>
            <a:endParaRPr lang="en-GB">
              <a:latin typeface="Tahoma" charset="0"/>
            </a:endParaRPr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>
                <a:latin typeface="Tahoma" charset="0"/>
              </a:rPr>
              <a:t>Abdominal / back pain </a:t>
            </a:r>
          </a:p>
          <a:p>
            <a:pPr>
              <a:lnSpc>
                <a:spcPct val="90000"/>
              </a:lnSpc>
            </a:pPr>
            <a:endParaRPr lang="en-GB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GB">
                <a:latin typeface="Tahoma" charset="0"/>
              </a:rPr>
              <a:t>? Alternative aetiology</a:t>
            </a:r>
          </a:p>
          <a:p>
            <a:pPr>
              <a:lnSpc>
                <a:spcPct val="90000"/>
              </a:lnSpc>
            </a:pPr>
            <a:endParaRPr lang="en-GB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tx2"/>
                </a:solidFill>
                <a:latin typeface="Tahoma" charset="0"/>
              </a:rPr>
              <a:t>Dietetic advice and supplementation</a:t>
            </a: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tx2"/>
                </a:solidFill>
                <a:latin typeface="Tahoma" charset="0"/>
              </a:rPr>
              <a:t>PPI</a:t>
            </a: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tx2"/>
                </a:solidFill>
                <a:latin typeface="Tahoma" charset="0"/>
              </a:rPr>
              <a:t>Non opiate analgesia</a:t>
            </a: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tx2"/>
                </a:solidFill>
                <a:latin typeface="Tahoma" charset="0"/>
              </a:rPr>
              <a:t>Pancreatic enzyme supplementation</a:t>
            </a:r>
          </a:p>
          <a:p>
            <a:pPr>
              <a:lnSpc>
                <a:spcPct val="90000"/>
              </a:lnSpc>
            </a:pPr>
            <a:endParaRPr lang="en-GB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GB">
                <a:latin typeface="Tahoma" charset="0"/>
              </a:rPr>
              <a:t>Obstructive symptoms (gastric outlet obstruction)</a:t>
            </a:r>
          </a:p>
          <a:p>
            <a:pPr>
              <a:lnSpc>
                <a:spcPct val="90000"/>
              </a:lnSpc>
            </a:pPr>
            <a:endParaRPr lang="en-GB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GB">
                <a:latin typeface="Tahoma" charset="0"/>
              </a:rPr>
              <a:t>Bleeding</a:t>
            </a:r>
          </a:p>
          <a:p>
            <a:pPr>
              <a:lnSpc>
                <a:spcPct val="90000"/>
              </a:lnSpc>
            </a:pPr>
            <a:endParaRPr lang="en-GB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00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ahoma" charset="0"/>
              </a:rPr>
              <a:t>Duodenal obstruction</a:t>
            </a:r>
            <a:br>
              <a:rPr lang="en-GB">
                <a:latin typeface="Tahoma" charset="0"/>
              </a:rPr>
            </a:br>
            <a:r>
              <a:rPr lang="en-GB">
                <a:latin typeface="Tahoma" charset="0"/>
              </a:rPr>
              <a:t>Choice of palliative technique</a:t>
            </a:r>
          </a:p>
        </p:txBody>
      </p:sp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839" y="2204864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>
                <a:solidFill>
                  <a:srgbClr val="FFFFFF"/>
                </a:solidFill>
                <a:latin typeface="Tahoma" charset="0"/>
              </a:rPr>
              <a:t>limited comparative studies (size and number) comparing surgical bypass and endoscopic stenting</a:t>
            </a:r>
          </a:p>
          <a:p>
            <a:pPr>
              <a:lnSpc>
                <a:spcPct val="90000"/>
              </a:lnSpc>
            </a:pPr>
            <a:endParaRPr lang="en-GB" sz="2400" dirty="0">
              <a:solidFill>
                <a:srgbClr val="FFFFFF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GB" sz="2400" dirty="0">
                <a:solidFill>
                  <a:srgbClr val="FFFFFF"/>
                </a:solidFill>
                <a:latin typeface="Tahoma" charset="0"/>
              </a:rPr>
              <a:t>Studies have been </a:t>
            </a:r>
            <a:r>
              <a:rPr lang="en-GB" sz="2400" dirty="0" err="1">
                <a:solidFill>
                  <a:srgbClr val="FFFFFF"/>
                </a:solidFill>
                <a:latin typeface="Tahoma" charset="0"/>
              </a:rPr>
              <a:t>vs</a:t>
            </a:r>
            <a:r>
              <a:rPr lang="en-GB" sz="2400" dirty="0">
                <a:solidFill>
                  <a:srgbClr val="FFFFFF"/>
                </a:solidFill>
                <a:latin typeface="Tahoma" charset="0"/>
              </a:rPr>
              <a:t> open surgery</a:t>
            </a:r>
          </a:p>
          <a:p>
            <a:pPr>
              <a:lnSpc>
                <a:spcPct val="90000"/>
              </a:lnSpc>
            </a:pPr>
            <a:endParaRPr lang="en-GB" sz="2400" dirty="0">
              <a:solidFill>
                <a:srgbClr val="FFFFFF"/>
              </a:solidFill>
              <a:latin typeface="Tahoma" charset="0"/>
            </a:endParaRPr>
          </a:p>
          <a:p>
            <a:pPr lvl="1">
              <a:lnSpc>
                <a:spcPct val="90000"/>
              </a:lnSpc>
            </a:pPr>
            <a:r>
              <a:rPr lang="en-GB" sz="2000" dirty="0">
                <a:solidFill>
                  <a:srgbClr val="FFFFFF"/>
                </a:solidFill>
                <a:latin typeface="Tahoma" charset="0"/>
              </a:rPr>
              <a:t>Systemic review ( 2 randomised and 6 cohort studies)</a:t>
            </a:r>
          </a:p>
          <a:p>
            <a:pPr lvl="1">
              <a:lnSpc>
                <a:spcPct val="90000"/>
              </a:lnSpc>
            </a:pPr>
            <a:r>
              <a:rPr lang="en-GB" sz="1600" dirty="0" err="1">
                <a:solidFill>
                  <a:srgbClr val="FFFFFF"/>
                </a:solidFill>
                <a:latin typeface="Tahoma" charset="0"/>
              </a:rPr>
              <a:t>Jeurnink</a:t>
            </a:r>
            <a:r>
              <a:rPr lang="en-GB" sz="1600" dirty="0">
                <a:solidFill>
                  <a:srgbClr val="FFFFFF"/>
                </a:solidFill>
                <a:latin typeface="Tahoma" charset="0"/>
              </a:rPr>
              <a:t> SM:  BMC </a:t>
            </a:r>
            <a:r>
              <a:rPr lang="en-GB" sz="1600" dirty="0" err="1">
                <a:solidFill>
                  <a:srgbClr val="FFFFFF"/>
                </a:solidFill>
                <a:latin typeface="Tahoma" charset="0"/>
              </a:rPr>
              <a:t>Gastroenterol</a:t>
            </a:r>
            <a:r>
              <a:rPr lang="en-GB" sz="1600" dirty="0">
                <a:solidFill>
                  <a:srgbClr val="FFFFFF"/>
                </a:solidFill>
                <a:latin typeface="Tahoma" charset="0"/>
              </a:rPr>
              <a:t>. 2007 Jun 8;7:18</a:t>
            </a:r>
            <a:r>
              <a:rPr lang="en-GB" sz="2000" dirty="0">
                <a:solidFill>
                  <a:srgbClr val="FFFFFF"/>
                </a:solidFill>
                <a:latin typeface="Tahoma" charset="0"/>
              </a:rPr>
              <a:t> </a:t>
            </a:r>
          </a:p>
          <a:p>
            <a:pPr lvl="1">
              <a:lnSpc>
                <a:spcPct val="90000"/>
              </a:lnSpc>
            </a:pPr>
            <a:endParaRPr lang="en-GB" sz="2000" dirty="0">
              <a:solidFill>
                <a:srgbClr val="FFFFFF"/>
              </a:solidFill>
              <a:latin typeface="Tahoma" charset="0"/>
            </a:endParaRPr>
          </a:p>
          <a:p>
            <a:pPr lvl="1">
              <a:lnSpc>
                <a:spcPct val="90000"/>
              </a:lnSpc>
            </a:pPr>
            <a:r>
              <a:rPr lang="en-GB" sz="2000" dirty="0">
                <a:solidFill>
                  <a:srgbClr val="FFFFFF"/>
                </a:solidFill>
                <a:latin typeface="Tahoma" charset="0"/>
              </a:rPr>
              <a:t>Stent short-term advantages </a:t>
            </a:r>
          </a:p>
          <a:p>
            <a:pPr lvl="1">
              <a:lnSpc>
                <a:spcPct val="90000"/>
              </a:lnSpc>
            </a:pPr>
            <a:r>
              <a:rPr lang="en-GB" sz="2000" dirty="0">
                <a:solidFill>
                  <a:srgbClr val="FFFFFF"/>
                </a:solidFill>
                <a:latin typeface="Tahoma" charset="0"/>
              </a:rPr>
              <a:t>Gastro-</a:t>
            </a:r>
            <a:r>
              <a:rPr lang="en-GB" sz="2000" dirty="0" err="1">
                <a:solidFill>
                  <a:srgbClr val="FFFFFF"/>
                </a:solidFill>
                <a:latin typeface="Tahoma" charset="0"/>
              </a:rPr>
              <a:t>jejunostomy</a:t>
            </a:r>
            <a:r>
              <a:rPr lang="en-GB" sz="2000" dirty="0">
                <a:solidFill>
                  <a:srgbClr val="FFFFFF"/>
                </a:solidFill>
                <a:latin typeface="Tahoma" charset="0"/>
              </a:rPr>
              <a:t>  long-term functionality</a:t>
            </a:r>
          </a:p>
          <a:p>
            <a:pPr lvl="1">
              <a:lnSpc>
                <a:spcPct val="90000"/>
              </a:lnSpc>
            </a:pPr>
            <a:endParaRPr lang="en-GB" sz="2000" dirty="0">
              <a:solidFill>
                <a:srgbClr val="FFFFFF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082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2" descr="C:\Program Files\Canon\ZoomBrowser EX\Image Library One\My Images\2006_05_09\116-1669_IM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291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Rectangle 3"/>
          <p:cNvSpPr>
            <a:spLocks noChangeArrowheads="1"/>
          </p:cNvSpPr>
          <p:nvPr/>
        </p:nvSpPr>
        <p:spPr bwMode="auto">
          <a:xfrm>
            <a:off x="4953000" y="457200"/>
            <a:ext cx="3886200" cy="183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1" i="1" dirty="0">
                <a:latin typeface="Calibri"/>
                <a:cs typeface="Calibri"/>
              </a:rPr>
              <a:t>Surgical bypass</a:t>
            </a:r>
          </a:p>
          <a:p>
            <a:pPr algn="ctr">
              <a:spcBef>
                <a:spcPct val="50000"/>
              </a:spcBef>
            </a:pPr>
            <a:r>
              <a:rPr lang="en-GB" sz="1800" b="1" i="1" dirty="0">
                <a:latin typeface="Calibri"/>
                <a:cs typeface="Calibri"/>
              </a:rPr>
              <a:t>good functional status</a:t>
            </a:r>
          </a:p>
          <a:p>
            <a:pPr lvl="1" algn="ctr">
              <a:spcBef>
                <a:spcPct val="50000"/>
              </a:spcBef>
            </a:pPr>
            <a:r>
              <a:rPr lang="en-GB" sz="1800" b="1" i="1" dirty="0">
                <a:latin typeface="Calibri"/>
                <a:cs typeface="Calibri"/>
              </a:rPr>
              <a:t>low tumour burden</a:t>
            </a:r>
          </a:p>
          <a:p>
            <a:pPr lvl="1" algn="ctr">
              <a:spcBef>
                <a:spcPct val="50000"/>
              </a:spcBef>
            </a:pPr>
            <a:r>
              <a:rPr lang="en-GB" sz="1800" b="1" i="1" dirty="0">
                <a:latin typeface="Calibri"/>
                <a:cs typeface="Calibri"/>
              </a:rPr>
              <a:t>laparoscopic</a:t>
            </a:r>
          </a:p>
        </p:txBody>
      </p:sp>
      <p:sp>
        <p:nvSpPr>
          <p:cNvPr id="100355" name="Rectangle 4"/>
          <p:cNvSpPr>
            <a:spLocks noChangeArrowheads="1"/>
          </p:cNvSpPr>
          <p:nvPr/>
        </p:nvSpPr>
        <p:spPr bwMode="auto">
          <a:xfrm>
            <a:off x="228600" y="457200"/>
            <a:ext cx="4572000" cy="183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1" i="1" dirty="0">
                <a:latin typeface="Calibri"/>
                <a:cs typeface="Calibri"/>
              </a:rPr>
              <a:t>Endoscopic palliation</a:t>
            </a:r>
          </a:p>
          <a:p>
            <a:pPr algn="ctr">
              <a:spcBef>
                <a:spcPct val="50000"/>
              </a:spcBef>
            </a:pPr>
            <a:r>
              <a:rPr lang="en-GB" sz="1800" b="1" i="1" dirty="0">
                <a:latin typeface="Calibri"/>
                <a:cs typeface="Calibri"/>
              </a:rPr>
              <a:t>poor functional status</a:t>
            </a:r>
          </a:p>
          <a:p>
            <a:pPr lvl="1" algn="ctr">
              <a:spcBef>
                <a:spcPct val="50000"/>
              </a:spcBef>
            </a:pPr>
            <a:r>
              <a:rPr lang="en-GB" sz="1800" b="1" i="1" dirty="0">
                <a:latin typeface="Calibri"/>
                <a:cs typeface="Calibri"/>
              </a:rPr>
              <a:t>large tumour burden</a:t>
            </a:r>
          </a:p>
          <a:p>
            <a:pPr lvl="1" algn="ctr">
              <a:spcBef>
                <a:spcPct val="50000"/>
              </a:spcBef>
            </a:pPr>
            <a:r>
              <a:rPr lang="en-GB" sz="1800" b="1" i="1" dirty="0">
                <a:latin typeface="Calibri"/>
                <a:cs typeface="Calibri"/>
              </a:rPr>
              <a:t>poor prognosis</a:t>
            </a:r>
          </a:p>
        </p:txBody>
      </p:sp>
      <p:pic>
        <p:nvPicPr>
          <p:cNvPr id="10035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320040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lap gastrojej 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51984" y="3182938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3"/>
          <p:cNvSpPr txBox="1">
            <a:spLocks noChangeArrowheads="1"/>
          </p:cNvSpPr>
          <p:nvPr/>
        </p:nvSpPr>
        <p:spPr bwMode="auto">
          <a:xfrm>
            <a:off x="990600" y="495300"/>
            <a:ext cx="7505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2800" b="1" dirty="0">
                <a:solidFill>
                  <a:srgbClr val="FFFFFF"/>
                </a:solidFill>
                <a:latin typeface="Tahoma" charset="0"/>
              </a:rPr>
              <a:t>Endoscopic control of </a:t>
            </a:r>
            <a:r>
              <a:rPr lang="en-GB" sz="2800" b="1" dirty="0" err="1">
                <a:solidFill>
                  <a:srgbClr val="FFFFFF"/>
                </a:solidFill>
                <a:latin typeface="Tahoma" charset="0"/>
              </a:rPr>
              <a:t>ampullary</a:t>
            </a:r>
            <a:r>
              <a:rPr lang="en-GB" sz="2800" b="1" dirty="0">
                <a:solidFill>
                  <a:srgbClr val="FFFFFF"/>
                </a:solidFill>
                <a:latin typeface="Tahoma" charset="0"/>
              </a:rPr>
              <a:t> tumours</a:t>
            </a:r>
          </a:p>
        </p:txBody>
      </p:sp>
      <p:pic>
        <p:nvPicPr>
          <p:cNvPr id="3" name="papillectomy and AP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672" y="1268760"/>
            <a:ext cx="6080224" cy="456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7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7772400" cy="1143000"/>
          </a:xfrm>
        </p:spPr>
        <p:txBody>
          <a:bodyPr/>
          <a:lstStyle/>
          <a:p>
            <a:pPr algn="l"/>
            <a:r>
              <a:rPr lang="en-GB" sz="3600">
                <a:latin typeface="Calibri" charset="0"/>
              </a:rPr>
              <a:t>Laparoscopic resections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2060575"/>
            <a:ext cx="8763000" cy="4114800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GB" sz="2400">
                <a:latin typeface="Calibri" charset="0"/>
              </a:rPr>
              <a:t>Laparoscopic Whipple </a:t>
            </a:r>
          </a:p>
          <a:p>
            <a:pPr marL="0" indent="0">
              <a:lnSpc>
                <a:spcPct val="90000"/>
              </a:lnSpc>
            </a:pPr>
            <a:r>
              <a:rPr lang="en-GB" sz="2400">
                <a:latin typeface="Calibri" charset="0"/>
              </a:rPr>
              <a:t>	</a:t>
            </a:r>
            <a:r>
              <a:rPr lang="en-GB" sz="1600">
                <a:solidFill>
                  <a:srgbClr val="66FF33"/>
                </a:solidFill>
                <a:latin typeface="Calibri" charset="0"/>
              </a:rPr>
              <a:t>Gagner M et al Surg Endosc. 1994 May;8(5):408-10</a:t>
            </a:r>
          </a:p>
          <a:p>
            <a:pPr marL="0" indent="0">
              <a:lnSpc>
                <a:spcPct val="90000"/>
              </a:lnSpc>
            </a:pPr>
            <a:endParaRPr lang="en-GB" sz="1800">
              <a:solidFill>
                <a:srgbClr val="66FF33"/>
              </a:solidFill>
              <a:latin typeface="Calibri" charset="0"/>
            </a:endParaRPr>
          </a:p>
          <a:p>
            <a:pPr marL="0" indent="0">
              <a:lnSpc>
                <a:spcPct val="90000"/>
              </a:lnSpc>
            </a:pPr>
            <a:r>
              <a:rPr lang="en-GB" sz="2400">
                <a:latin typeface="Calibri" charset="0"/>
              </a:rPr>
              <a:t>Laparoscopic Distal pancreatectomy</a:t>
            </a:r>
          </a:p>
          <a:p>
            <a:pPr marL="0" indent="0">
              <a:lnSpc>
                <a:spcPct val="90000"/>
              </a:lnSpc>
            </a:pPr>
            <a:r>
              <a:rPr lang="en-GB" sz="2400">
                <a:latin typeface="Calibri" charset="0"/>
              </a:rPr>
              <a:t>	</a:t>
            </a:r>
            <a:r>
              <a:rPr lang="en-GB" sz="1600">
                <a:solidFill>
                  <a:srgbClr val="66FF33"/>
                </a:solidFill>
                <a:latin typeface="Calibri" charset="0"/>
              </a:rPr>
              <a:t>Fernandez-Cruz L et al  J Gastrointest Surg. 2007;11(12):1607-21</a:t>
            </a:r>
          </a:p>
          <a:p>
            <a:pPr marL="0" indent="0">
              <a:lnSpc>
                <a:spcPct val="90000"/>
              </a:lnSpc>
            </a:pPr>
            <a:endParaRPr lang="en-GB" sz="1600">
              <a:solidFill>
                <a:srgbClr val="66FF33"/>
              </a:solidFill>
              <a:latin typeface="Calibri" charset="0"/>
            </a:endParaRPr>
          </a:p>
          <a:p>
            <a:pPr marL="0" indent="0">
              <a:lnSpc>
                <a:spcPct val="90000"/>
              </a:lnSpc>
            </a:pPr>
            <a:r>
              <a:rPr lang="en-GB" sz="2400">
                <a:latin typeface="Calibri" charset="0"/>
              </a:rPr>
              <a:t>Radical antegrade modular pancreatosplenectomy (RAMP)</a:t>
            </a:r>
          </a:p>
          <a:p>
            <a:pPr marL="0" indent="0">
              <a:lnSpc>
                <a:spcPct val="90000"/>
              </a:lnSpc>
            </a:pPr>
            <a:r>
              <a:rPr lang="en-GB" sz="2400">
                <a:solidFill>
                  <a:srgbClr val="66FF33"/>
                </a:solidFill>
                <a:latin typeface="Calibri" charset="0"/>
              </a:rPr>
              <a:t>	</a:t>
            </a:r>
            <a:r>
              <a:rPr lang="en-GB" sz="1600">
                <a:solidFill>
                  <a:srgbClr val="66FF33"/>
                </a:solidFill>
                <a:latin typeface="Calibri" charset="0"/>
              </a:rPr>
              <a:t>Strasberg  S et al J Am Coll Surg. 2007 Feb;204(2):244-9</a:t>
            </a:r>
            <a:endParaRPr lang="en-GB" sz="2800">
              <a:solidFill>
                <a:schemeClr val="tx2"/>
              </a:solidFill>
              <a:latin typeface="Calibri" charset="0"/>
            </a:endParaRPr>
          </a:p>
          <a:p>
            <a:pPr lvl="2">
              <a:lnSpc>
                <a:spcPct val="90000"/>
              </a:lnSpc>
            </a:pPr>
            <a:endParaRPr lang="en-GB" sz="2800">
              <a:solidFill>
                <a:schemeClr val="tx2"/>
              </a:solidFill>
              <a:latin typeface="Calibri" charset="0"/>
            </a:endParaRPr>
          </a:p>
          <a:p>
            <a:pPr lvl="2">
              <a:lnSpc>
                <a:spcPct val="90000"/>
              </a:lnSpc>
            </a:pPr>
            <a:r>
              <a:rPr lang="en-GB" sz="2800">
                <a:solidFill>
                  <a:srgbClr val="FFFF00"/>
                </a:solidFill>
                <a:latin typeface="Calibri" charset="0"/>
              </a:rPr>
              <a:t>Feasible 		yes</a:t>
            </a:r>
          </a:p>
          <a:p>
            <a:pPr lvl="2">
              <a:lnSpc>
                <a:spcPct val="90000"/>
              </a:lnSpc>
            </a:pPr>
            <a:r>
              <a:rPr lang="en-GB" sz="2800">
                <a:solidFill>
                  <a:srgbClr val="FFFF00"/>
                </a:solidFill>
                <a:latin typeface="Calibri" charset="0"/>
              </a:rPr>
              <a:t>Reasonable 		probably for left resections</a:t>
            </a:r>
          </a:p>
          <a:p>
            <a:pPr marL="0" indent="0">
              <a:lnSpc>
                <a:spcPct val="90000"/>
              </a:lnSpc>
            </a:pPr>
            <a:r>
              <a:rPr lang="en-GB">
                <a:solidFill>
                  <a:srgbClr val="FFFF00"/>
                </a:solidFill>
                <a:latin typeface="Calibri" charset="0"/>
              </a:rPr>
              <a:t>		</a:t>
            </a:r>
          </a:p>
        </p:txBody>
      </p:sp>
      <p:pic>
        <p:nvPicPr>
          <p:cNvPr id="3686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04813"/>
            <a:ext cx="3227388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46226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09575"/>
            <a:ext cx="8991600" cy="1143000"/>
          </a:xfrm>
        </p:spPr>
        <p:txBody>
          <a:bodyPr/>
          <a:lstStyle/>
          <a:p>
            <a:pPr>
              <a:defRPr/>
            </a:pPr>
            <a:r>
              <a:rPr lang="en-GB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j-cs"/>
              </a:rPr>
              <a:t>Pancreatic cancer: Pathology</a:t>
            </a:r>
            <a:br>
              <a:rPr lang="en-GB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j-cs"/>
              </a:rPr>
            </a:br>
            <a:r>
              <a:rPr lang="en-GB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j-cs"/>
              </a:rPr>
              <a:t>All are epithelial tumours</a:t>
            </a:r>
          </a:p>
        </p:txBody>
      </p:sp>
      <p:sp>
        <p:nvSpPr>
          <p:cNvPr id="67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05000"/>
            <a:ext cx="8382000" cy="4440238"/>
          </a:xfrm>
        </p:spPr>
        <p:txBody>
          <a:bodyPr/>
          <a:lstStyle/>
          <a:p>
            <a:pPr marL="0" indent="0">
              <a:spcBef>
                <a:spcPct val="400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GB" sz="2400" b="1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Pancreatic ductal adenocarcinomas</a:t>
            </a:r>
          </a:p>
          <a:p>
            <a:pPr marL="0" indent="0">
              <a:spcBef>
                <a:spcPct val="40000"/>
              </a:spcBef>
              <a:buClr>
                <a:schemeClr val="tx2"/>
              </a:buClr>
              <a:buFont typeface="Wingdings" charset="0"/>
              <a:buNone/>
              <a:defRPr/>
            </a:pPr>
            <a:endParaRPr lang="en-GB" sz="2400" b="1" i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/>
              <a:cs typeface="Calibri"/>
            </a:endParaRPr>
          </a:p>
          <a:p>
            <a:pPr marL="0" indent="0">
              <a:spcBef>
                <a:spcPct val="400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GB" sz="2400" b="1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Rarer exocrine tumours e.g. </a:t>
            </a:r>
            <a:r>
              <a:rPr lang="en-GB" sz="2400" b="1" i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intraductal</a:t>
            </a:r>
            <a:r>
              <a:rPr lang="en-GB" sz="2400" b="1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 papillary mucinous tumour (IPMT), cystic mucinous or serous tumours, solid-</a:t>
            </a:r>
            <a:r>
              <a:rPr lang="en-GB" sz="2400" b="1" i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pseudopapillary</a:t>
            </a:r>
            <a:r>
              <a:rPr lang="en-GB" sz="2400" b="1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 tumours, </a:t>
            </a:r>
            <a:r>
              <a:rPr lang="en-GB" sz="2400" b="1" i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acinar</a:t>
            </a:r>
            <a:r>
              <a:rPr lang="en-GB" sz="2400" b="1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 cell carcinoma</a:t>
            </a:r>
          </a:p>
          <a:p>
            <a:pPr marL="0" indent="0">
              <a:spcBef>
                <a:spcPct val="40000"/>
              </a:spcBef>
              <a:buClr>
                <a:schemeClr val="tx2"/>
              </a:buClr>
              <a:buFont typeface="Wingdings" charset="0"/>
              <a:buNone/>
              <a:defRPr/>
            </a:pPr>
            <a:endParaRPr lang="en-GB" sz="2400" b="1" i="0" dirty="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/>
              <a:cs typeface="Calibri"/>
            </a:endParaRPr>
          </a:p>
          <a:p>
            <a:pPr marL="0" indent="0">
              <a:spcBef>
                <a:spcPct val="400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GB" sz="24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Endocrine tumours (PET / ? p-NET)</a:t>
            </a:r>
          </a:p>
          <a:p>
            <a:pPr marL="0" indent="0">
              <a:spcBef>
                <a:spcPct val="40000"/>
              </a:spcBef>
              <a:buClr>
                <a:schemeClr val="tx2"/>
              </a:buClr>
              <a:buFont typeface="Wingdings" charset="0"/>
              <a:buNone/>
              <a:defRPr/>
            </a:pPr>
            <a:endParaRPr lang="en-GB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>
              <a:spcBef>
                <a:spcPct val="400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GB" sz="24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Non pancreatic tumours ( </a:t>
            </a:r>
            <a:r>
              <a:rPr lang="en-GB" sz="2400" b="1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Ampullary</a:t>
            </a:r>
            <a:r>
              <a:rPr lang="en-GB" sz="2400" b="1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 / Duodenal / </a:t>
            </a:r>
            <a:r>
              <a:rPr lang="en-GB" sz="24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GB" sz="2400" b="1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holangioCa</a:t>
            </a:r>
            <a:r>
              <a:rPr lang="en-GB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en-GB" sz="2400" b="1" i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49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7" descr="pan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6"/>
          <a:stretch>
            <a:fillRect/>
          </a:stretch>
        </p:blipFill>
        <p:spPr bwMode="auto">
          <a:xfrm>
            <a:off x="539750" y="2349500"/>
            <a:ext cx="7794625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46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000099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CA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919191"/>
    </a:dk1>
    <a:lt1>
      <a:srgbClr val="FFFFFF"/>
    </a:lt1>
    <a:dk2>
      <a:srgbClr val="114FFB"/>
    </a:dk2>
    <a:lt2>
      <a:srgbClr val="FAFD00"/>
    </a:lt2>
    <a:accent1>
      <a:srgbClr val="618FFD"/>
    </a:accent1>
    <a:accent2>
      <a:srgbClr val="00AE00"/>
    </a:accent2>
    <a:accent3>
      <a:srgbClr val="AAB2FD"/>
    </a:accent3>
    <a:accent4>
      <a:srgbClr val="DADADA"/>
    </a:accent4>
    <a:accent5>
      <a:srgbClr val="B7C6FE"/>
    </a:accent5>
    <a:accent6>
      <a:srgbClr val="009D00"/>
    </a:accent6>
    <a:hlink>
      <a:srgbClr val="FC0128"/>
    </a:hlink>
    <a:folHlink>
      <a:srgbClr val="CECECE"/>
    </a:folHlink>
  </a:clrScheme>
  <a:fontScheme name="presentations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919191"/>
    </a:dk1>
    <a:lt1>
      <a:srgbClr val="FFFFFF"/>
    </a:lt1>
    <a:dk2>
      <a:srgbClr val="114FFB"/>
    </a:dk2>
    <a:lt2>
      <a:srgbClr val="FAFD00"/>
    </a:lt2>
    <a:accent1>
      <a:srgbClr val="618FFD"/>
    </a:accent1>
    <a:accent2>
      <a:srgbClr val="00AE00"/>
    </a:accent2>
    <a:accent3>
      <a:srgbClr val="AAB2FD"/>
    </a:accent3>
    <a:accent4>
      <a:srgbClr val="DADADA"/>
    </a:accent4>
    <a:accent5>
      <a:srgbClr val="B7C6FE"/>
    </a:accent5>
    <a:accent6>
      <a:srgbClr val="009D00"/>
    </a:accent6>
    <a:hlink>
      <a:srgbClr val="FC0128"/>
    </a:hlink>
    <a:folHlink>
      <a:srgbClr val="CECECE"/>
    </a:folHlink>
  </a:clrScheme>
  <a:fontScheme name="presentations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9302</TotalTime>
  <Words>2896</Words>
  <Application>Microsoft Macintosh PowerPoint</Application>
  <PresentationFormat>On-screen Show (4:3)</PresentationFormat>
  <Paragraphs>806</Paragraphs>
  <Slides>79</Slides>
  <Notes>15</Notes>
  <HiddenSlides>0</HiddenSlides>
  <MMClips>7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ＭＳ Ｐゴシック</vt:lpstr>
      <vt:lpstr>Times New Roman</vt:lpstr>
      <vt:lpstr>Calibri</vt:lpstr>
      <vt:lpstr>Default Design</vt:lpstr>
      <vt:lpstr>Microsoft Excel Chart</vt:lpstr>
      <vt:lpstr>PowerPoint Presentation</vt:lpstr>
      <vt:lpstr>PowerPoint Presentation</vt:lpstr>
      <vt:lpstr>Poll</vt:lpstr>
      <vt:lpstr>PowerPoint Presentation</vt:lpstr>
      <vt:lpstr>PowerPoint Presentation</vt:lpstr>
      <vt:lpstr>PowerPoint Presentation</vt:lpstr>
      <vt:lpstr>Medical school teaching</vt:lpstr>
      <vt:lpstr>Pancreatic cancer: Pathology All are epithelial tumours</vt:lpstr>
      <vt:lpstr>PowerPoint Presentation</vt:lpstr>
      <vt:lpstr>Scottish HpB Network Audit  WOSCAN  -  2.5M people (47.9%) SCAN   - 1.4M people (28.6%) NOSCAN  - 1.2M people (23.5%) </vt:lpstr>
      <vt:lpstr>PowerPoint Presentation</vt:lpstr>
      <vt:lpstr>PowerPoint Presentation</vt:lpstr>
      <vt:lpstr>Carcinoma of pancreas and deprivation index</vt:lpstr>
      <vt:lpstr>PowerPoint Presentation</vt:lpstr>
      <vt:lpstr>PowerPoint Presentation</vt:lpstr>
      <vt:lpstr>Pancreatic patients – cancer treatment received</vt:lpstr>
      <vt:lpstr>Why do they do so badly?</vt:lpstr>
      <vt:lpstr>Question for poll</vt:lpstr>
      <vt:lpstr>Diagnosis of pancreatic cancer</vt:lpstr>
      <vt:lpstr>Poll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Pancreatic patients – actual cancer treatment received</vt:lpstr>
      <vt:lpstr>Increasing the number treated: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EUS in pancreatic cancer:  tissue diagnosis</vt:lpstr>
      <vt:lpstr>PowerPoint Presentation</vt:lpstr>
      <vt:lpstr>PowerPoint Presentation</vt:lpstr>
      <vt:lpstr>PowerPoint Presentation</vt:lpstr>
      <vt:lpstr>Study groups</vt:lpstr>
      <vt:lpstr>Recruitment</vt:lpstr>
      <vt:lpstr>Weight stabilisation on follow-up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then makes a difference for patients that contributes to weight stabilisation?</vt:lpstr>
      <vt:lpstr>PowerPoint Presentation</vt:lpstr>
      <vt:lpstr>PowerPoint Presentation</vt:lpstr>
      <vt:lpstr>Predisposing factors: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Coeliac plexus block</vt:lpstr>
      <vt:lpstr>The Splanchnic Nerves</vt:lpstr>
      <vt:lpstr>PowerPoint Presentation</vt:lpstr>
      <vt:lpstr>Finding the Splanchnic Nerves</vt:lpstr>
      <vt:lpstr>M I T S (SPLANCHNICECTOMY)</vt:lpstr>
      <vt:lpstr>PowerPoint Presentation</vt:lpstr>
      <vt:lpstr>Surgical approach to symptom palliation </vt:lpstr>
      <vt:lpstr>Surgical approach to symptom palliation </vt:lpstr>
      <vt:lpstr>Duodenal obstruction Choice of palliative technique</vt:lpstr>
      <vt:lpstr>PowerPoint Presentation</vt:lpstr>
      <vt:lpstr>PowerPoint Presentation</vt:lpstr>
      <vt:lpstr>Laparoscopic resections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</dc:title>
  <dc:creator> </dc:creator>
  <cp:lastModifiedBy>Ross Carter</cp:lastModifiedBy>
  <cp:revision>703</cp:revision>
  <cp:lastPrinted>2004-04-04T22:36:26Z</cp:lastPrinted>
  <dcterms:created xsi:type="dcterms:W3CDTF">1996-09-30T18:28:10Z</dcterms:created>
  <dcterms:modified xsi:type="dcterms:W3CDTF">2014-11-02T20:33:29Z</dcterms:modified>
</cp:coreProperties>
</file>